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6" r:id="rId1"/>
  </p:sldMasterIdLst>
  <p:notesMasterIdLst>
    <p:notesMasterId r:id="rId21"/>
  </p:notesMasterIdLst>
  <p:sldIdLst>
    <p:sldId id="693" r:id="rId2"/>
    <p:sldId id="257" r:id="rId3"/>
    <p:sldId id="318" r:id="rId4"/>
    <p:sldId id="299" r:id="rId5"/>
    <p:sldId id="688" r:id="rId6"/>
    <p:sldId id="260" r:id="rId7"/>
    <p:sldId id="259" r:id="rId8"/>
    <p:sldId id="313" r:id="rId9"/>
    <p:sldId id="258" r:id="rId10"/>
    <p:sldId id="267" r:id="rId11"/>
    <p:sldId id="689" r:id="rId12"/>
    <p:sldId id="690" r:id="rId13"/>
    <p:sldId id="691" r:id="rId14"/>
    <p:sldId id="324" r:id="rId15"/>
    <p:sldId id="328" r:id="rId16"/>
    <p:sldId id="280" r:id="rId17"/>
    <p:sldId id="317" r:id="rId18"/>
    <p:sldId id="273" r:id="rId19"/>
    <p:sldId id="69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just format 2 - Dekorfärg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llanmörkt format 3 - Dekorfärg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A488322-F2BA-4B5B-9748-0D474271808F}" styleName="Mellanmörkt format 3 - Dekorfärg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25E5076-3810-47DD-B79F-674D7AD40C01}" styleName="Mörkt format 1 - Dekorfärg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Mörkt format 2 - Dekorfärg 5/Dekorfärg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Mörkt format 2 - Dekorfärg 3/Dekorfärg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Mörkt format 2 - Dekorfärg 1/Dekorfärg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Mörkt forma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AF606853-7671-496A-8E4F-DF71F8EC918B}" styleName="Mörkt format 1 - Dekorfärg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DF18680-E054-41AD-8BC1-D1AEF772440D}" styleName="Mellanmörkt format 2 - Dekorfär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Mellanmörkt format 1 - Dekorfär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Format med tema 1 - dekorfär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Format med tema 1 - dekorfär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12C8C85-51F0-491E-9774-3900AFEF0FD7}" styleName="Ljust format 2 - Dekorfärg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llanmörkt format 1 - Dekorfärg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91"/>
    <p:restoredTop sz="97840"/>
  </p:normalViewPr>
  <p:slideViewPr>
    <p:cSldViewPr snapToGrid="0" snapToObjects="1" showGuides="1">
      <p:cViewPr varScale="1">
        <p:scale>
          <a:sx n="113" d="100"/>
          <a:sy n="113" d="100"/>
        </p:scale>
        <p:origin x="684"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88FB05-E60F-47E1-96B4-4B2622768909}"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B13F9F83-C66E-48FC-8747-B691937A0282}">
      <dgm:prSet/>
      <dgm:spPr/>
      <dgm:t>
        <a:bodyPr/>
        <a:lstStyle/>
        <a:p>
          <a:r>
            <a:rPr lang="en-GB"/>
            <a:t>Gap mending programmes in the UK since 2014</a:t>
          </a:r>
          <a:endParaRPr lang="en-US"/>
        </a:p>
      </dgm:t>
    </dgm:pt>
    <dgm:pt modelId="{D032A7DD-DB67-40AC-8998-826AF6ECFECE}" type="parTrans" cxnId="{E161C849-CE18-43A6-9753-03F0869D3A9C}">
      <dgm:prSet/>
      <dgm:spPr/>
      <dgm:t>
        <a:bodyPr/>
        <a:lstStyle/>
        <a:p>
          <a:endParaRPr lang="en-US"/>
        </a:p>
      </dgm:t>
    </dgm:pt>
    <dgm:pt modelId="{468E93C4-56B8-459F-9AA3-082AA7156435}" type="sibTrans" cxnId="{E161C849-CE18-43A6-9753-03F0869D3A9C}">
      <dgm:prSet/>
      <dgm:spPr/>
      <dgm:t>
        <a:bodyPr/>
        <a:lstStyle/>
        <a:p>
          <a:endParaRPr lang="en-US"/>
        </a:p>
      </dgm:t>
    </dgm:pt>
    <dgm:pt modelId="{EF886717-8C30-4512-8393-65C3D0D44115}">
      <dgm:prSet/>
      <dgm:spPr/>
      <dgm:t>
        <a:bodyPr/>
        <a:lstStyle/>
        <a:p>
          <a:r>
            <a:rPr lang="en-GB"/>
            <a:t>With parents who have had their children removed by social workers</a:t>
          </a:r>
          <a:endParaRPr lang="en-US"/>
        </a:p>
      </dgm:t>
    </dgm:pt>
    <dgm:pt modelId="{21E69CA1-EBA1-40F0-8C82-EAD7CA8D557E}" type="parTrans" cxnId="{B8817A2D-03DC-4E2B-8ABC-D3C8B7E5AC37}">
      <dgm:prSet/>
      <dgm:spPr/>
      <dgm:t>
        <a:bodyPr/>
        <a:lstStyle/>
        <a:p>
          <a:endParaRPr lang="en-US"/>
        </a:p>
      </dgm:t>
    </dgm:pt>
    <dgm:pt modelId="{7C65637A-66F0-4700-9285-C294F4B8CE71}" type="sibTrans" cxnId="{B8817A2D-03DC-4E2B-8ABC-D3C8B7E5AC37}">
      <dgm:prSet/>
      <dgm:spPr/>
      <dgm:t>
        <a:bodyPr/>
        <a:lstStyle/>
        <a:p>
          <a:endParaRPr lang="en-US"/>
        </a:p>
      </dgm:t>
    </dgm:pt>
    <dgm:pt modelId="{E23C8A3F-EA58-4ED7-8D87-F084461DE10F}">
      <dgm:prSet/>
      <dgm:spPr/>
      <dgm:t>
        <a:bodyPr/>
        <a:lstStyle/>
        <a:p>
          <a:r>
            <a:rPr lang="en-GB"/>
            <a:t>Migrant communities – parents and unaccompanied minors</a:t>
          </a:r>
          <a:endParaRPr lang="en-US"/>
        </a:p>
      </dgm:t>
    </dgm:pt>
    <dgm:pt modelId="{A6C3086A-980A-433E-A85B-7C1547325D11}" type="parTrans" cxnId="{81F3FC97-23A9-47F0-B41F-16A598262BEF}">
      <dgm:prSet/>
      <dgm:spPr/>
      <dgm:t>
        <a:bodyPr/>
        <a:lstStyle/>
        <a:p>
          <a:endParaRPr lang="en-US"/>
        </a:p>
      </dgm:t>
    </dgm:pt>
    <dgm:pt modelId="{215C1432-2716-4EE5-BA05-64EE9CE874CF}" type="sibTrans" cxnId="{81F3FC97-23A9-47F0-B41F-16A598262BEF}">
      <dgm:prSet/>
      <dgm:spPr/>
      <dgm:t>
        <a:bodyPr/>
        <a:lstStyle/>
        <a:p>
          <a:endParaRPr lang="en-US"/>
        </a:p>
      </dgm:t>
    </dgm:pt>
    <dgm:pt modelId="{2662F725-E79B-4DC3-A009-8829837FA6E0}">
      <dgm:prSet/>
      <dgm:spPr/>
      <dgm:t>
        <a:bodyPr/>
        <a:lstStyle/>
        <a:p>
          <a:r>
            <a:rPr lang="en-GB"/>
            <a:t>-Disabled adults with mental health distress</a:t>
          </a:r>
          <a:endParaRPr lang="en-US"/>
        </a:p>
      </dgm:t>
    </dgm:pt>
    <dgm:pt modelId="{2B362584-2E3E-40DA-AD28-F752FDBF9950}" type="parTrans" cxnId="{7F0B52B3-275B-40FD-8638-88C8BEFE181A}">
      <dgm:prSet/>
      <dgm:spPr/>
      <dgm:t>
        <a:bodyPr/>
        <a:lstStyle/>
        <a:p>
          <a:endParaRPr lang="en-US"/>
        </a:p>
      </dgm:t>
    </dgm:pt>
    <dgm:pt modelId="{0D33A72F-07E5-4E54-B50A-C374E3680EF2}" type="sibTrans" cxnId="{7F0B52B3-275B-40FD-8638-88C8BEFE181A}">
      <dgm:prSet/>
      <dgm:spPr/>
      <dgm:t>
        <a:bodyPr/>
        <a:lstStyle/>
        <a:p>
          <a:endParaRPr lang="en-US"/>
        </a:p>
      </dgm:t>
    </dgm:pt>
    <dgm:pt modelId="{BC2A89B7-2C81-4DFC-BA3C-AB85756C1B5C}">
      <dgm:prSet/>
      <dgm:spPr/>
      <dgm:t>
        <a:bodyPr/>
        <a:lstStyle/>
        <a:p>
          <a:r>
            <a:rPr lang="en-GB"/>
            <a:t>-Learning disabled adults</a:t>
          </a:r>
          <a:endParaRPr lang="en-US"/>
        </a:p>
      </dgm:t>
    </dgm:pt>
    <dgm:pt modelId="{536CDB93-2E42-4EF7-9007-E0A5A6C67421}" type="parTrans" cxnId="{86CA1AB9-D817-4FB9-99D0-DA4078CD8F52}">
      <dgm:prSet/>
      <dgm:spPr/>
      <dgm:t>
        <a:bodyPr/>
        <a:lstStyle/>
        <a:p>
          <a:endParaRPr lang="en-US"/>
        </a:p>
      </dgm:t>
    </dgm:pt>
    <dgm:pt modelId="{02DF41FB-B42C-4CFA-8698-A8F6E68CFE36}" type="sibTrans" cxnId="{86CA1AB9-D817-4FB9-99D0-DA4078CD8F52}">
      <dgm:prSet/>
      <dgm:spPr/>
      <dgm:t>
        <a:bodyPr/>
        <a:lstStyle/>
        <a:p>
          <a:endParaRPr lang="en-US"/>
        </a:p>
      </dgm:t>
    </dgm:pt>
    <dgm:pt modelId="{0991A748-F8F5-41AF-94FB-865C35B31522}">
      <dgm:prSet/>
      <dgm:spPr/>
      <dgm:t>
        <a:bodyPr/>
        <a:lstStyle/>
        <a:p>
          <a:r>
            <a:rPr lang="en-GB"/>
            <a:t>-Young adult learners with mental health difficulties</a:t>
          </a:r>
          <a:endParaRPr lang="en-US"/>
        </a:p>
      </dgm:t>
    </dgm:pt>
    <dgm:pt modelId="{4EC5001B-21AB-460B-9464-7C1856ABAA82}" type="parTrans" cxnId="{1E9BD191-9A75-4F62-B271-6F6F879D71FB}">
      <dgm:prSet/>
      <dgm:spPr/>
      <dgm:t>
        <a:bodyPr/>
        <a:lstStyle/>
        <a:p>
          <a:endParaRPr lang="en-US"/>
        </a:p>
      </dgm:t>
    </dgm:pt>
    <dgm:pt modelId="{BC24F853-7714-4A76-BCE0-A31552DF12EE}" type="sibTrans" cxnId="{1E9BD191-9A75-4F62-B271-6F6F879D71FB}">
      <dgm:prSet/>
      <dgm:spPr/>
      <dgm:t>
        <a:bodyPr/>
        <a:lstStyle/>
        <a:p>
          <a:endParaRPr lang="en-US"/>
        </a:p>
      </dgm:t>
    </dgm:pt>
    <dgm:pt modelId="{ADF6C832-1100-44C2-A210-0922314BBAF1}">
      <dgm:prSet/>
      <dgm:spPr/>
      <dgm:t>
        <a:bodyPr/>
        <a:lstStyle/>
        <a:p>
          <a:r>
            <a:rPr lang="en-GB"/>
            <a:t>-Parents with experience of psychosis during childbirth</a:t>
          </a:r>
          <a:endParaRPr lang="en-US"/>
        </a:p>
      </dgm:t>
    </dgm:pt>
    <dgm:pt modelId="{CAC815CF-0C56-4844-898D-F6F060EF0814}" type="parTrans" cxnId="{0B0E40A4-5D72-4198-86A3-1E493DEE9CA0}">
      <dgm:prSet/>
      <dgm:spPr/>
      <dgm:t>
        <a:bodyPr/>
        <a:lstStyle/>
        <a:p>
          <a:endParaRPr lang="en-US"/>
        </a:p>
      </dgm:t>
    </dgm:pt>
    <dgm:pt modelId="{522F17CB-DCFB-431D-96BC-A3709DB74EC8}" type="sibTrans" cxnId="{0B0E40A4-5D72-4198-86A3-1E493DEE9CA0}">
      <dgm:prSet/>
      <dgm:spPr/>
      <dgm:t>
        <a:bodyPr/>
        <a:lstStyle/>
        <a:p>
          <a:endParaRPr lang="en-US"/>
        </a:p>
      </dgm:t>
    </dgm:pt>
    <dgm:pt modelId="{5311EBC6-EC2E-474A-9BB1-2C031CFD97B5}" type="pres">
      <dgm:prSet presAssocID="{7388FB05-E60F-47E1-96B4-4B2622768909}" presName="diagram" presStyleCnt="0">
        <dgm:presLayoutVars>
          <dgm:dir/>
          <dgm:resizeHandles val="exact"/>
        </dgm:presLayoutVars>
      </dgm:prSet>
      <dgm:spPr/>
    </dgm:pt>
    <dgm:pt modelId="{9F824DDA-6CA5-4069-8A0A-D0E18F4A3E68}" type="pres">
      <dgm:prSet presAssocID="{B13F9F83-C66E-48FC-8747-B691937A0282}" presName="node" presStyleLbl="node1" presStyleIdx="0" presStyleCnt="7">
        <dgm:presLayoutVars>
          <dgm:bulletEnabled val="1"/>
        </dgm:presLayoutVars>
      </dgm:prSet>
      <dgm:spPr/>
    </dgm:pt>
    <dgm:pt modelId="{0DFCD4F1-4E57-496F-AC1B-1B6D2CB1DB1B}" type="pres">
      <dgm:prSet presAssocID="{468E93C4-56B8-459F-9AA3-082AA7156435}" presName="sibTrans" presStyleCnt="0"/>
      <dgm:spPr/>
    </dgm:pt>
    <dgm:pt modelId="{21D65B84-044C-44BF-944C-1069228D2010}" type="pres">
      <dgm:prSet presAssocID="{EF886717-8C30-4512-8393-65C3D0D44115}" presName="node" presStyleLbl="node1" presStyleIdx="1" presStyleCnt="7">
        <dgm:presLayoutVars>
          <dgm:bulletEnabled val="1"/>
        </dgm:presLayoutVars>
      </dgm:prSet>
      <dgm:spPr/>
    </dgm:pt>
    <dgm:pt modelId="{2C7D73DF-5ED5-4879-A330-BC271D6D8519}" type="pres">
      <dgm:prSet presAssocID="{7C65637A-66F0-4700-9285-C294F4B8CE71}" presName="sibTrans" presStyleCnt="0"/>
      <dgm:spPr/>
    </dgm:pt>
    <dgm:pt modelId="{E375DE12-61BF-4047-8B29-C5A234D4B455}" type="pres">
      <dgm:prSet presAssocID="{E23C8A3F-EA58-4ED7-8D87-F084461DE10F}" presName="node" presStyleLbl="node1" presStyleIdx="2" presStyleCnt="7">
        <dgm:presLayoutVars>
          <dgm:bulletEnabled val="1"/>
        </dgm:presLayoutVars>
      </dgm:prSet>
      <dgm:spPr/>
    </dgm:pt>
    <dgm:pt modelId="{8E692833-0FC1-4E24-A7E6-E91E890E8A7F}" type="pres">
      <dgm:prSet presAssocID="{215C1432-2716-4EE5-BA05-64EE9CE874CF}" presName="sibTrans" presStyleCnt="0"/>
      <dgm:spPr/>
    </dgm:pt>
    <dgm:pt modelId="{4E7A6FFA-95DE-44B4-9A28-6CD03F3802CE}" type="pres">
      <dgm:prSet presAssocID="{2662F725-E79B-4DC3-A009-8829837FA6E0}" presName="node" presStyleLbl="node1" presStyleIdx="3" presStyleCnt="7">
        <dgm:presLayoutVars>
          <dgm:bulletEnabled val="1"/>
        </dgm:presLayoutVars>
      </dgm:prSet>
      <dgm:spPr/>
    </dgm:pt>
    <dgm:pt modelId="{0EB284CD-DB06-436D-9498-59728D222692}" type="pres">
      <dgm:prSet presAssocID="{0D33A72F-07E5-4E54-B50A-C374E3680EF2}" presName="sibTrans" presStyleCnt="0"/>
      <dgm:spPr/>
    </dgm:pt>
    <dgm:pt modelId="{994B4ED6-0B03-4AA5-9721-2FDFDB185D0E}" type="pres">
      <dgm:prSet presAssocID="{BC2A89B7-2C81-4DFC-BA3C-AB85756C1B5C}" presName="node" presStyleLbl="node1" presStyleIdx="4" presStyleCnt="7">
        <dgm:presLayoutVars>
          <dgm:bulletEnabled val="1"/>
        </dgm:presLayoutVars>
      </dgm:prSet>
      <dgm:spPr/>
    </dgm:pt>
    <dgm:pt modelId="{18D5A18D-E34A-4FC1-B732-D035E8C935B8}" type="pres">
      <dgm:prSet presAssocID="{02DF41FB-B42C-4CFA-8698-A8F6E68CFE36}" presName="sibTrans" presStyleCnt="0"/>
      <dgm:spPr/>
    </dgm:pt>
    <dgm:pt modelId="{5AD4C579-04BF-4F86-A3FA-84C5726C6C5C}" type="pres">
      <dgm:prSet presAssocID="{0991A748-F8F5-41AF-94FB-865C35B31522}" presName="node" presStyleLbl="node1" presStyleIdx="5" presStyleCnt="7">
        <dgm:presLayoutVars>
          <dgm:bulletEnabled val="1"/>
        </dgm:presLayoutVars>
      </dgm:prSet>
      <dgm:spPr/>
    </dgm:pt>
    <dgm:pt modelId="{394A2FFD-EED9-482C-A63C-DC6B810CE4F5}" type="pres">
      <dgm:prSet presAssocID="{BC24F853-7714-4A76-BCE0-A31552DF12EE}" presName="sibTrans" presStyleCnt="0"/>
      <dgm:spPr/>
    </dgm:pt>
    <dgm:pt modelId="{B623985D-6105-4242-9186-F7FF0C63459C}" type="pres">
      <dgm:prSet presAssocID="{ADF6C832-1100-44C2-A210-0922314BBAF1}" presName="node" presStyleLbl="node1" presStyleIdx="6" presStyleCnt="7">
        <dgm:presLayoutVars>
          <dgm:bulletEnabled val="1"/>
        </dgm:presLayoutVars>
      </dgm:prSet>
      <dgm:spPr/>
    </dgm:pt>
  </dgm:ptLst>
  <dgm:cxnLst>
    <dgm:cxn modelId="{B58E4324-0C1C-4256-BF39-3846C17F04BF}" type="presOf" srcId="{B13F9F83-C66E-48FC-8747-B691937A0282}" destId="{9F824DDA-6CA5-4069-8A0A-D0E18F4A3E68}" srcOrd="0" destOrd="0" presId="urn:microsoft.com/office/officeart/2005/8/layout/default"/>
    <dgm:cxn modelId="{B8817A2D-03DC-4E2B-8ABC-D3C8B7E5AC37}" srcId="{7388FB05-E60F-47E1-96B4-4B2622768909}" destId="{EF886717-8C30-4512-8393-65C3D0D44115}" srcOrd="1" destOrd="0" parTransId="{21E69CA1-EBA1-40F0-8C82-EAD7CA8D557E}" sibTransId="{7C65637A-66F0-4700-9285-C294F4B8CE71}"/>
    <dgm:cxn modelId="{5C94D143-E67F-4DE8-B3CB-55464BE86E78}" type="presOf" srcId="{7388FB05-E60F-47E1-96B4-4B2622768909}" destId="{5311EBC6-EC2E-474A-9BB1-2C031CFD97B5}" srcOrd="0" destOrd="0" presId="urn:microsoft.com/office/officeart/2005/8/layout/default"/>
    <dgm:cxn modelId="{AE49E948-5872-4BDE-BD34-1FB18BF3C4A7}" type="presOf" srcId="{0991A748-F8F5-41AF-94FB-865C35B31522}" destId="{5AD4C579-04BF-4F86-A3FA-84C5726C6C5C}" srcOrd="0" destOrd="0" presId="urn:microsoft.com/office/officeart/2005/8/layout/default"/>
    <dgm:cxn modelId="{E161C849-CE18-43A6-9753-03F0869D3A9C}" srcId="{7388FB05-E60F-47E1-96B4-4B2622768909}" destId="{B13F9F83-C66E-48FC-8747-B691937A0282}" srcOrd="0" destOrd="0" parTransId="{D032A7DD-DB67-40AC-8998-826AF6ECFECE}" sibTransId="{468E93C4-56B8-459F-9AA3-082AA7156435}"/>
    <dgm:cxn modelId="{ED6EDA7C-8591-4382-AFF3-C0C26D062260}" type="presOf" srcId="{E23C8A3F-EA58-4ED7-8D87-F084461DE10F}" destId="{E375DE12-61BF-4047-8B29-C5A234D4B455}" srcOrd="0" destOrd="0" presId="urn:microsoft.com/office/officeart/2005/8/layout/default"/>
    <dgm:cxn modelId="{1E9BD191-9A75-4F62-B271-6F6F879D71FB}" srcId="{7388FB05-E60F-47E1-96B4-4B2622768909}" destId="{0991A748-F8F5-41AF-94FB-865C35B31522}" srcOrd="5" destOrd="0" parTransId="{4EC5001B-21AB-460B-9464-7C1856ABAA82}" sibTransId="{BC24F853-7714-4A76-BCE0-A31552DF12EE}"/>
    <dgm:cxn modelId="{4EC9FE95-5F13-4256-B7F3-C5EF00ABACA9}" type="presOf" srcId="{BC2A89B7-2C81-4DFC-BA3C-AB85756C1B5C}" destId="{994B4ED6-0B03-4AA5-9721-2FDFDB185D0E}" srcOrd="0" destOrd="0" presId="urn:microsoft.com/office/officeart/2005/8/layout/default"/>
    <dgm:cxn modelId="{1B52BF96-2D9F-4AC1-8169-5F58C485A07D}" type="presOf" srcId="{EF886717-8C30-4512-8393-65C3D0D44115}" destId="{21D65B84-044C-44BF-944C-1069228D2010}" srcOrd="0" destOrd="0" presId="urn:microsoft.com/office/officeart/2005/8/layout/default"/>
    <dgm:cxn modelId="{81F3FC97-23A9-47F0-B41F-16A598262BEF}" srcId="{7388FB05-E60F-47E1-96B4-4B2622768909}" destId="{E23C8A3F-EA58-4ED7-8D87-F084461DE10F}" srcOrd="2" destOrd="0" parTransId="{A6C3086A-980A-433E-A85B-7C1547325D11}" sibTransId="{215C1432-2716-4EE5-BA05-64EE9CE874CF}"/>
    <dgm:cxn modelId="{0B0E40A4-5D72-4198-86A3-1E493DEE9CA0}" srcId="{7388FB05-E60F-47E1-96B4-4B2622768909}" destId="{ADF6C832-1100-44C2-A210-0922314BBAF1}" srcOrd="6" destOrd="0" parTransId="{CAC815CF-0C56-4844-898D-F6F060EF0814}" sibTransId="{522F17CB-DCFB-431D-96BC-A3709DB74EC8}"/>
    <dgm:cxn modelId="{7F0B52B3-275B-40FD-8638-88C8BEFE181A}" srcId="{7388FB05-E60F-47E1-96B4-4B2622768909}" destId="{2662F725-E79B-4DC3-A009-8829837FA6E0}" srcOrd="3" destOrd="0" parTransId="{2B362584-2E3E-40DA-AD28-F752FDBF9950}" sibTransId="{0D33A72F-07E5-4E54-B50A-C374E3680EF2}"/>
    <dgm:cxn modelId="{86CA1AB9-D817-4FB9-99D0-DA4078CD8F52}" srcId="{7388FB05-E60F-47E1-96B4-4B2622768909}" destId="{BC2A89B7-2C81-4DFC-BA3C-AB85756C1B5C}" srcOrd="4" destOrd="0" parTransId="{536CDB93-2E42-4EF7-9007-E0A5A6C67421}" sibTransId="{02DF41FB-B42C-4CFA-8698-A8F6E68CFE36}"/>
    <dgm:cxn modelId="{3C8448C6-5DAA-4878-82CE-1962AC3B718C}" type="presOf" srcId="{2662F725-E79B-4DC3-A009-8829837FA6E0}" destId="{4E7A6FFA-95DE-44B4-9A28-6CD03F3802CE}" srcOrd="0" destOrd="0" presId="urn:microsoft.com/office/officeart/2005/8/layout/default"/>
    <dgm:cxn modelId="{1EE6CCEB-E684-4598-BD24-438AC6A2D145}" type="presOf" srcId="{ADF6C832-1100-44C2-A210-0922314BBAF1}" destId="{B623985D-6105-4242-9186-F7FF0C63459C}" srcOrd="0" destOrd="0" presId="urn:microsoft.com/office/officeart/2005/8/layout/default"/>
    <dgm:cxn modelId="{44E541A7-EC64-40B2-A6FE-A878970C9A68}" type="presParOf" srcId="{5311EBC6-EC2E-474A-9BB1-2C031CFD97B5}" destId="{9F824DDA-6CA5-4069-8A0A-D0E18F4A3E68}" srcOrd="0" destOrd="0" presId="urn:microsoft.com/office/officeart/2005/8/layout/default"/>
    <dgm:cxn modelId="{8491B760-E961-4B43-B4C5-DDA687DC81EA}" type="presParOf" srcId="{5311EBC6-EC2E-474A-9BB1-2C031CFD97B5}" destId="{0DFCD4F1-4E57-496F-AC1B-1B6D2CB1DB1B}" srcOrd="1" destOrd="0" presId="urn:microsoft.com/office/officeart/2005/8/layout/default"/>
    <dgm:cxn modelId="{20606D49-A210-4FA7-875B-B821505C75DD}" type="presParOf" srcId="{5311EBC6-EC2E-474A-9BB1-2C031CFD97B5}" destId="{21D65B84-044C-44BF-944C-1069228D2010}" srcOrd="2" destOrd="0" presId="urn:microsoft.com/office/officeart/2005/8/layout/default"/>
    <dgm:cxn modelId="{3337BD56-DDDC-42E2-8687-319E1C018F03}" type="presParOf" srcId="{5311EBC6-EC2E-474A-9BB1-2C031CFD97B5}" destId="{2C7D73DF-5ED5-4879-A330-BC271D6D8519}" srcOrd="3" destOrd="0" presId="urn:microsoft.com/office/officeart/2005/8/layout/default"/>
    <dgm:cxn modelId="{D156AB5D-DED9-4583-9B72-B51712BCE250}" type="presParOf" srcId="{5311EBC6-EC2E-474A-9BB1-2C031CFD97B5}" destId="{E375DE12-61BF-4047-8B29-C5A234D4B455}" srcOrd="4" destOrd="0" presId="urn:microsoft.com/office/officeart/2005/8/layout/default"/>
    <dgm:cxn modelId="{4525BC5E-32EB-47D1-800F-6E2021267FDA}" type="presParOf" srcId="{5311EBC6-EC2E-474A-9BB1-2C031CFD97B5}" destId="{8E692833-0FC1-4E24-A7E6-E91E890E8A7F}" srcOrd="5" destOrd="0" presId="urn:microsoft.com/office/officeart/2005/8/layout/default"/>
    <dgm:cxn modelId="{488282AA-6277-4398-A60E-1ECF0BC89F0E}" type="presParOf" srcId="{5311EBC6-EC2E-474A-9BB1-2C031CFD97B5}" destId="{4E7A6FFA-95DE-44B4-9A28-6CD03F3802CE}" srcOrd="6" destOrd="0" presId="urn:microsoft.com/office/officeart/2005/8/layout/default"/>
    <dgm:cxn modelId="{5D3FF84E-4963-42E4-98AC-E9E5697F5050}" type="presParOf" srcId="{5311EBC6-EC2E-474A-9BB1-2C031CFD97B5}" destId="{0EB284CD-DB06-436D-9498-59728D222692}" srcOrd="7" destOrd="0" presId="urn:microsoft.com/office/officeart/2005/8/layout/default"/>
    <dgm:cxn modelId="{A8739ED4-81DA-4731-844E-96A32CD2EB4D}" type="presParOf" srcId="{5311EBC6-EC2E-474A-9BB1-2C031CFD97B5}" destId="{994B4ED6-0B03-4AA5-9721-2FDFDB185D0E}" srcOrd="8" destOrd="0" presId="urn:microsoft.com/office/officeart/2005/8/layout/default"/>
    <dgm:cxn modelId="{E133D8BD-CD4F-4DDF-8CB6-74F5FCBD793F}" type="presParOf" srcId="{5311EBC6-EC2E-474A-9BB1-2C031CFD97B5}" destId="{18D5A18D-E34A-4FC1-B732-D035E8C935B8}" srcOrd="9" destOrd="0" presId="urn:microsoft.com/office/officeart/2005/8/layout/default"/>
    <dgm:cxn modelId="{917788FA-FFE7-4AFD-A681-D1FE307A5E79}" type="presParOf" srcId="{5311EBC6-EC2E-474A-9BB1-2C031CFD97B5}" destId="{5AD4C579-04BF-4F86-A3FA-84C5726C6C5C}" srcOrd="10" destOrd="0" presId="urn:microsoft.com/office/officeart/2005/8/layout/default"/>
    <dgm:cxn modelId="{7FAAE328-6CB5-4BD5-BF0E-27419BD8929E}" type="presParOf" srcId="{5311EBC6-EC2E-474A-9BB1-2C031CFD97B5}" destId="{394A2FFD-EED9-482C-A63C-DC6B810CE4F5}" srcOrd="11" destOrd="0" presId="urn:microsoft.com/office/officeart/2005/8/layout/default"/>
    <dgm:cxn modelId="{EC39691D-B193-42A3-AC93-8DBB95BEE9DB}" type="presParOf" srcId="{5311EBC6-EC2E-474A-9BB1-2C031CFD97B5}" destId="{B623985D-6105-4242-9186-F7FF0C63459C}"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824DDA-6CA5-4069-8A0A-D0E18F4A3E68}">
      <dsp:nvSpPr>
        <dsp:cNvPr id="0" name=""/>
        <dsp:cNvSpPr/>
      </dsp:nvSpPr>
      <dsp:spPr>
        <a:xfrm>
          <a:off x="3006" y="3610"/>
          <a:ext cx="2385020" cy="143101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Gap mending programmes in the UK since 2014</a:t>
          </a:r>
          <a:endParaRPr lang="en-US" sz="2000" kern="1200"/>
        </a:p>
      </dsp:txBody>
      <dsp:txXfrm>
        <a:off x="3006" y="3610"/>
        <a:ext cx="2385020" cy="1431012"/>
      </dsp:txXfrm>
    </dsp:sp>
    <dsp:sp modelId="{21D65B84-044C-44BF-944C-1069228D2010}">
      <dsp:nvSpPr>
        <dsp:cNvPr id="0" name=""/>
        <dsp:cNvSpPr/>
      </dsp:nvSpPr>
      <dsp:spPr>
        <a:xfrm>
          <a:off x="2626528" y="3610"/>
          <a:ext cx="2385020" cy="143101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With parents who have had their children removed by social workers</a:t>
          </a:r>
          <a:endParaRPr lang="en-US" sz="2000" kern="1200"/>
        </a:p>
      </dsp:txBody>
      <dsp:txXfrm>
        <a:off x="2626528" y="3610"/>
        <a:ext cx="2385020" cy="1431012"/>
      </dsp:txXfrm>
    </dsp:sp>
    <dsp:sp modelId="{E375DE12-61BF-4047-8B29-C5A234D4B455}">
      <dsp:nvSpPr>
        <dsp:cNvPr id="0" name=""/>
        <dsp:cNvSpPr/>
      </dsp:nvSpPr>
      <dsp:spPr>
        <a:xfrm>
          <a:off x="5250051" y="3610"/>
          <a:ext cx="2385020" cy="143101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Migrant communities – parents and unaccompanied minors</a:t>
          </a:r>
          <a:endParaRPr lang="en-US" sz="2000" kern="1200"/>
        </a:p>
      </dsp:txBody>
      <dsp:txXfrm>
        <a:off x="5250051" y="3610"/>
        <a:ext cx="2385020" cy="1431012"/>
      </dsp:txXfrm>
    </dsp:sp>
    <dsp:sp modelId="{4E7A6FFA-95DE-44B4-9A28-6CD03F3802CE}">
      <dsp:nvSpPr>
        <dsp:cNvPr id="0" name=""/>
        <dsp:cNvSpPr/>
      </dsp:nvSpPr>
      <dsp:spPr>
        <a:xfrm>
          <a:off x="7873573" y="3610"/>
          <a:ext cx="2385020" cy="143101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-Disabled adults with mental health distress</a:t>
          </a:r>
          <a:endParaRPr lang="en-US" sz="2000" kern="1200"/>
        </a:p>
      </dsp:txBody>
      <dsp:txXfrm>
        <a:off x="7873573" y="3610"/>
        <a:ext cx="2385020" cy="1431012"/>
      </dsp:txXfrm>
    </dsp:sp>
    <dsp:sp modelId="{994B4ED6-0B03-4AA5-9721-2FDFDB185D0E}">
      <dsp:nvSpPr>
        <dsp:cNvPr id="0" name=""/>
        <dsp:cNvSpPr/>
      </dsp:nvSpPr>
      <dsp:spPr>
        <a:xfrm>
          <a:off x="1314767" y="1673125"/>
          <a:ext cx="2385020" cy="143101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-Learning disabled adults</a:t>
          </a:r>
          <a:endParaRPr lang="en-US" sz="2000" kern="1200"/>
        </a:p>
      </dsp:txBody>
      <dsp:txXfrm>
        <a:off x="1314767" y="1673125"/>
        <a:ext cx="2385020" cy="1431012"/>
      </dsp:txXfrm>
    </dsp:sp>
    <dsp:sp modelId="{5AD4C579-04BF-4F86-A3FA-84C5726C6C5C}">
      <dsp:nvSpPr>
        <dsp:cNvPr id="0" name=""/>
        <dsp:cNvSpPr/>
      </dsp:nvSpPr>
      <dsp:spPr>
        <a:xfrm>
          <a:off x="3938289" y="1673125"/>
          <a:ext cx="2385020" cy="143101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-Young adult learners with mental health difficulties</a:t>
          </a:r>
          <a:endParaRPr lang="en-US" sz="2000" kern="1200"/>
        </a:p>
      </dsp:txBody>
      <dsp:txXfrm>
        <a:off x="3938289" y="1673125"/>
        <a:ext cx="2385020" cy="1431012"/>
      </dsp:txXfrm>
    </dsp:sp>
    <dsp:sp modelId="{B623985D-6105-4242-9186-F7FF0C63459C}">
      <dsp:nvSpPr>
        <dsp:cNvPr id="0" name=""/>
        <dsp:cNvSpPr/>
      </dsp:nvSpPr>
      <dsp:spPr>
        <a:xfrm>
          <a:off x="6561812" y="1673125"/>
          <a:ext cx="2385020" cy="143101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-Parents with experience of psychosis during childbirth</a:t>
          </a:r>
          <a:endParaRPr lang="en-US" sz="2000" kern="1200"/>
        </a:p>
      </dsp:txBody>
      <dsp:txXfrm>
        <a:off x="6561812" y="1673125"/>
        <a:ext cx="2385020" cy="143101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2"/>
            <a:ext cx="2971800" cy="458788"/>
          </a:xfrm>
          <a:prstGeom prst="rect">
            <a:avLst/>
          </a:prstGeom>
        </p:spPr>
        <p:txBody>
          <a:bodyPr vert="horz" lIns="91440" tIns="45720" rIns="91440" bIns="45720" rtlCol="0"/>
          <a:lstStyle>
            <a:lvl1pPr algn="r">
              <a:defRPr sz="1200"/>
            </a:lvl1pPr>
          </a:lstStyle>
          <a:p>
            <a:fld id="{3F314DD3-62EE-7048-9559-A20293B3E60D}" type="datetimeFigureOut">
              <a:rPr lang="sv-SE" smtClean="0"/>
              <a:t>2026-07-03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A35BF2-85D5-404D-8153-DE011A72B397}" type="slidenum">
              <a:rPr lang="sv-SE" smtClean="0"/>
              <a:t>‹nr.›</a:t>
            </a:fld>
            <a:endParaRPr lang="sv-SE"/>
          </a:p>
        </p:txBody>
      </p:sp>
    </p:spTree>
    <p:extLst>
      <p:ext uri="{BB962C8B-B14F-4D97-AF65-F5344CB8AC3E}">
        <p14:creationId xmlns:p14="http://schemas.microsoft.com/office/powerpoint/2010/main" val="128100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7/3/2026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107574012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1043746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565549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ection title">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F7FFECAB-E5AC-4A4C-A95F-80726D1FE8D5}"/>
              </a:ext>
            </a:extLst>
          </p:cNvPr>
          <p:cNvSpPr>
            <a:spLocks noGrp="1"/>
          </p:cNvSpPr>
          <p:nvPr>
            <p:ph type="pic" sz="quarter" idx="13" hasCustomPrompt="1"/>
          </p:nvPr>
        </p:nvSpPr>
        <p:spPr>
          <a:xfrm>
            <a:off x="192088" y="188913"/>
            <a:ext cx="11807825" cy="6480175"/>
          </a:xfrm>
          <a:solidFill>
            <a:schemeClr val="accent5"/>
          </a:solidFill>
        </p:spPr>
        <p:txBody>
          <a:bodyPr/>
          <a:lstStyle/>
          <a:p>
            <a:r>
              <a:rPr lang="en-GB" noProof="0" dirty="0"/>
              <a:t>Drag an image here or click the icon</a:t>
            </a:r>
          </a:p>
          <a:p>
            <a:endParaRPr lang="en-GB" noProof="0" dirty="0"/>
          </a:p>
          <a:p>
            <a:endParaRPr lang="en-GB" noProof="0" dirty="0"/>
          </a:p>
        </p:txBody>
      </p:sp>
      <p:sp>
        <p:nvSpPr>
          <p:cNvPr id="2" name="Rubrik 1">
            <a:extLst>
              <a:ext uri="{FF2B5EF4-FFF2-40B4-BE49-F238E27FC236}">
                <a16:creationId xmlns:a16="http://schemas.microsoft.com/office/drawing/2014/main" id="{63EBAFC8-420B-8142-8D25-7580E64C27E9}"/>
              </a:ext>
            </a:extLst>
          </p:cNvPr>
          <p:cNvSpPr>
            <a:spLocks noGrp="1"/>
          </p:cNvSpPr>
          <p:nvPr>
            <p:ph type="ctrTitle" hasCustomPrompt="1"/>
          </p:nvPr>
        </p:nvSpPr>
        <p:spPr>
          <a:xfrm>
            <a:off x="192087" y="4651200"/>
            <a:ext cx="11807825" cy="1613428"/>
          </a:xfrm>
          <a:solidFill>
            <a:schemeClr val="tx1">
              <a:alpha val="50000"/>
            </a:schemeClr>
          </a:solidFill>
          <a:effectLst/>
        </p:spPr>
        <p:txBody>
          <a:bodyPr lIns="360000" tIns="108000" rIns="360000" bIns="612000" anchor="b">
            <a:spAutoFit/>
          </a:bodyPr>
          <a:lstStyle>
            <a:lvl1pPr algn="ctr">
              <a:defRPr sz="6400" cap="all" spc="100" baseline="0">
                <a:solidFill>
                  <a:schemeClr val="bg1"/>
                </a:solidFill>
                <a:effectLst>
                  <a:outerShdw blurRad="152400" algn="ctr" rotWithShape="0">
                    <a:prstClr val="black"/>
                  </a:outerShdw>
                </a:effectLst>
              </a:defRPr>
            </a:lvl1pPr>
          </a:lstStyle>
          <a:p>
            <a:r>
              <a:rPr lang="en-GB" noProof="0" dirty="0"/>
              <a:t>Add a headline</a:t>
            </a:r>
          </a:p>
        </p:txBody>
      </p:sp>
      <p:sp>
        <p:nvSpPr>
          <p:cNvPr id="3" name="Underrubrik 2">
            <a:extLst>
              <a:ext uri="{FF2B5EF4-FFF2-40B4-BE49-F238E27FC236}">
                <a16:creationId xmlns:a16="http://schemas.microsoft.com/office/drawing/2014/main" id="{1E46E1A1-AC7E-9041-B630-B7BC5AB5BB7A}"/>
              </a:ext>
            </a:extLst>
          </p:cNvPr>
          <p:cNvSpPr>
            <a:spLocks noGrp="1"/>
          </p:cNvSpPr>
          <p:nvPr>
            <p:ph type="subTitle" idx="1" hasCustomPrompt="1"/>
          </p:nvPr>
        </p:nvSpPr>
        <p:spPr>
          <a:xfrm>
            <a:off x="192087" y="5587200"/>
            <a:ext cx="11807825" cy="502445"/>
          </a:xfrm>
          <a:effectLst/>
        </p:spPr>
        <p:txBody>
          <a:bodyPr wrap="square" lIns="360000" rIns="360000">
            <a:spAutoFit/>
          </a:bodyPr>
          <a:lstStyle>
            <a:lvl1pPr marL="0" indent="0" algn="ctr">
              <a:buNone/>
              <a:defRPr sz="3200" b="0" i="0">
                <a:solidFill>
                  <a:schemeClr val="bg1"/>
                </a:solidFill>
                <a:effectLst>
                  <a:outerShdw blurRad="152400" algn="ctr" rotWithShape="0">
                    <a:prstClr val="black"/>
                  </a:outerShdw>
                </a:effectLst>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Add text here or make the grey box smaller</a:t>
            </a:r>
          </a:p>
        </p:txBody>
      </p:sp>
    </p:spTree>
    <p:extLst>
      <p:ext uri="{BB962C8B-B14F-4D97-AF65-F5344CB8AC3E}">
        <p14:creationId xmlns:p14="http://schemas.microsoft.com/office/powerpoint/2010/main" val="31327288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E9B83-184B-797E-2090-FEDCBBC85ECC}"/>
              </a:ext>
            </a:extLst>
          </p:cNvPr>
          <p:cNvSpPr>
            <a:spLocks noGrp="1"/>
          </p:cNvSpPr>
          <p:nvPr>
            <p:ph type="title"/>
          </p:nvPr>
        </p:nvSpPr>
        <p:spPr>
          <a:xfrm>
            <a:off x="839788" y="365125"/>
            <a:ext cx="10515600" cy="1325563"/>
          </a:xfrm>
        </p:spPr>
        <p:txBody>
          <a:bodyPr/>
          <a:lstStyle/>
          <a:p>
            <a:r>
              <a:rPr lang="en-GB"/>
              <a:t>Click to edit Master title style</a:t>
            </a:r>
            <a:endParaRPr lang="en-SE"/>
          </a:p>
        </p:txBody>
      </p:sp>
      <p:sp>
        <p:nvSpPr>
          <p:cNvPr id="3" name="Text Placeholder 2">
            <a:extLst>
              <a:ext uri="{FF2B5EF4-FFF2-40B4-BE49-F238E27FC236}">
                <a16:creationId xmlns:a16="http://schemas.microsoft.com/office/drawing/2014/main" id="{73B0ADCD-2BF1-B0BC-B8C2-7F80FD6DD7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475E15D-1E9F-3CF1-D883-4A81E53496C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5" name="Text Placeholder 4">
            <a:extLst>
              <a:ext uri="{FF2B5EF4-FFF2-40B4-BE49-F238E27FC236}">
                <a16:creationId xmlns:a16="http://schemas.microsoft.com/office/drawing/2014/main" id="{78DDB69A-42FD-3E83-DA6F-BAA4DF3699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298D73C-A29E-1F9E-3878-A5AF676E0AA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7" name="Date Placeholder 6">
            <a:extLst>
              <a:ext uri="{FF2B5EF4-FFF2-40B4-BE49-F238E27FC236}">
                <a16:creationId xmlns:a16="http://schemas.microsoft.com/office/drawing/2014/main" id="{A3B89F7F-EC08-D876-4F5F-2AC3C897B012}"/>
              </a:ext>
            </a:extLst>
          </p:cNvPr>
          <p:cNvSpPr>
            <a:spLocks noGrp="1"/>
          </p:cNvSpPr>
          <p:nvPr>
            <p:ph type="dt" sz="half" idx="10"/>
          </p:nvPr>
        </p:nvSpPr>
        <p:spPr/>
        <p:txBody>
          <a:bodyPr/>
          <a:lstStyle/>
          <a:p>
            <a:fld id="{1160EA64-D806-43AC-9DF2-F8C432F32B4C}" type="datetimeFigureOut">
              <a:rPr lang="en-US" smtClean="0"/>
              <a:t>7/3/2026</a:t>
            </a:fld>
            <a:endParaRPr lang="en-US" dirty="0"/>
          </a:p>
        </p:txBody>
      </p:sp>
      <p:sp>
        <p:nvSpPr>
          <p:cNvPr id="8" name="Footer Placeholder 7">
            <a:extLst>
              <a:ext uri="{FF2B5EF4-FFF2-40B4-BE49-F238E27FC236}">
                <a16:creationId xmlns:a16="http://schemas.microsoft.com/office/drawing/2014/main" id="{12CEB4C7-8B55-8740-9D33-C6DBBE12590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3FCC17E-3925-1A38-AB42-7D1D744476B7}"/>
              </a:ext>
            </a:extLst>
          </p:cNvPr>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1110566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longer">
    <p:spTree>
      <p:nvGrpSpPr>
        <p:cNvPr id="1" name=""/>
        <p:cNvGrpSpPr/>
        <p:nvPr/>
      </p:nvGrpSpPr>
      <p:grpSpPr>
        <a:xfrm>
          <a:off x="0" y="0"/>
          <a:ext cx="0" cy="0"/>
          <a:chOff x="0" y="0"/>
          <a:chExt cx="0" cy="0"/>
        </a:xfrm>
      </p:grpSpPr>
      <p:pic>
        <p:nvPicPr>
          <p:cNvPr id="18" name="Bildobjekt 17">
            <a:extLst>
              <a:ext uri="{FF2B5EF4-FFF2-40B4-BE49-F238E27FC236}">
                <a16:creationId xmlns:a16="http://schemas.microsoft.com/office/drawing/2014/main" id="{B9FAF899-14FA-F046-96DB-82762ED4101E}"/>
              </a:ext>
            </a:extLst>
          </p:cNvPr>
          <p:cNvPicPr>
            <a:picLocks noChangeAspect="1"/>
          </p:cNvPicPr>
          <p:nvPr userDrawn="1"/>
        </p:nvPicPr>
        <p:blipFill rotWithShape="1">
          <a:blip r:embed="rId2"/>
          <a:srcRect t="1410" b="15718"/>
          <a:stretch/>
        </p:blipFill>
        <p:spPr>
          <a:xfrm>
            <a:off x="192088" y="188913"/>
            <a:ext cx="11807825" cy="6480175"/>
          </a:xfrm>
          <a:prstGeom prst="rect">
            <a:avLst/>
          </a:prstGeom>
        </p:spPr>
      </p:pic>
      <p:sp>
        <p:nvSpPr>
          <p:cNvPr id="22" name="Rektangel 2">
            <a:extLst>
              <a:ext uri="{FF2B5EF4-FFF2-40B4-BE49-F238E27FC236}">
                <a16:creationId xmlns:a16="http://schemas.microsoft.com/office/drawing/2014/main" id="{1E6DED82-8490-6141-A0AD-5A832A551408}"/>
              </a:ext>
            </a:extLst>
          </p:cNvPr>
          <p:cNvSpPr/>
          <p:nvPr userDrawn="1"/>
        </p:nvSpPr>
        <p:spPr>
          <a:xfrm>
            <a:off x="135627" y="123307"/>
            <a:ext cx="4264252" cy="2479783"/>
          </a:xfrm>
          <a:custGeom>
            <a:avLst/>
            <a:gdLst>
              <a:gd name="connsiteX0" fmla="*/ 0 w 4488028"/>
              <a:gd name="connsiteY0" fmla="*/ 0 h 2937993"/>
              <a:gd name="connsiteX1" fmla="*/ 4488028 w 4488028"/>
              <a:gd name="connsiteY1" fmla="*/ 0 h 2937993"/>
              <a:gd name="connsiteX2" fmla="*/ 4488028 w 4488028"/>
              <a:gd name="connsiteY2" fmla="*/ 2937993 h 2937993"/>
              <a:gd name="connsiteX3" fmla="*/ 0 w 4488028"/>
              <a:gd name="connsiteY3" fmla="*/ 2937993 h 2937993"/>
              <a:gd name="connsiteX4" fmla="*/ 0 w 4488028"/>
              <a:gd name="connsiteY4" fmla="*/ 0 h 2937993"/>
              <a:gd name="connsiteX0" fmla="*/ 0 w 4488028"/>
              <a:gd name="connsiteY0" fmla="*/ 0 h 2937993"/>
              <a:gd name="connsiteX1" fmla="*/ 4488028 w 4488028"/>
              <a:gd name="connsiteY1" fmla="*/ 0 h 2937993"/>
              <a:gd name="connsiteX2" fmla="*/ 0 w 4488028"/>
              <a:gd name="connsiteY2" fmla="*/ 2937993 h 2937993"/>
              <a:gd name="connsiteX3" fmla="*/ 0 w 4488028"/>
              <a:gd name="connsiteY3" fmla="*/ 0 h 2937993"/>
            </a:gdLst>
            <a:ahLst/>
            <a:cxnLst>
              <a:cxn ang="0">
                <a:pos x="connsiteX0" y="connsiteY0"/>
              </a:cxn>
              <a:cxn ang="0">
                <a:pos x="connsiteX1" y="connsiteY1"/>
              </a:cxn>
              <a:cxn ang="0">
                <a:pos x="connsiteX2" y="connsiteY2"/>
              </a:cxn>
              <a:cxn ang="0">
                <a:pos x="connsiteX3" y="connsiteY3"/>
              </a:cxn>
            </a:cxnLst>
            <a:rect l="l" t="t" r="r" b="b"/>
            <a:pathLst>
              <a:path w="4488028" h="2937993">
                <a:moveTo>
                  <a:pt x="0" y="0"/>
                </a:moveTo>
                <a:lnTo>
                  <a:pt x="4488028" y="0"/>
                </a:lnTo>
                <a:lnTo>
                  <a:pt x="0" y="2937993"/>
                </a:lnTo>
                <a:lnTo>
                  <a:pt x="0" y="0"/>
                </a:lnTo>
                <a:close/>
              </a:path>
            </a:pathLst>
          </a:custGeom>
          <a:gradFill flip="none" rotWithShape="1">
            <a:gsLst>
              <a:gs pos="41000">
                <a:srgbClr val="FFFFFF">
                  <a:alpha val="76000"/>
                </a:srgbClr>
              </a:gs>
              <a:gs pos="50000">
                <a:srgbClr val="FFFFFF">
                  <a:alpha val="0"/>
                </a:srgbClr>
              </a:gs>
            </a:gsLst>
            <a:lin ang="3600000" scaled="0"/>
            <a:tileRect/>
          </a:gradFill>
          <a:ln w="12700" cap="flat">
            <a:noFill/>
            <a:miter lim="400000"/>
          </a:ln>
          <a:effectLst/>
          <a:sp3d/>
        </p:spPr>
        <p:txBody>
          <a:bodyPr rot="0" spcFirstLastPara="1" vertOverflow="overflow" horzOverflow="overflow" vert="horz" wrap="square" lIns="50800" tIns="50800" rIns="50800" bIns="50800" numCol="1" spcCol="38100" rtlCol="0" anchor="t" anchorCtr="0">
            <a:noAutofit/>
          </a:bodyPr>
          <a:lstStyle/>
          <a:p>
            <a:pPr marL="0" marR="0" lvl="0" indent="0" algn="ctr" defTabSz="584200" eaLnBrk="1" fontAlgn="auto" latinLnBrk="0" hangingPunct="0">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FFFFFF"/>
              </a:solidFill>
              <a:effectLst/>
              <a:uLnTx/>
              <a:uFillTx/>
              <a:latin typeface="Helvetica Light"/>
              <a:sym typeface="Helvetica Light"/>
            </a:endParaRPr>
          </a:p>
        </p:txBody>
      </p:sp>
      <p:pic>
        <p:nvPicPr>
          <p:cNvPr id="11" name="Bildobjekt 10" descr="Lund University's logotype.">
            <a:extLst>
              <a:ext uri="{FF2B5EF4-FFF2-40B4-BE49-F238E27FC236}">
                <a16:creationId xmlns:a16="http://schemas.microsoft.com/office/drawing/2014/main" id="{642E6626-F4CE-8846-81B4-39A44570A073}"/>
              </a:ext>
            </a:extLst>
          </p:cNvPr>
          <p:cNvPicPr>
            <a:picLocks noChangeAspect="1"/>
          </p:cNvPicPr>
          <p:nvPr userDrawn="1"/>
        </p:nvPicPr>
        <p:blipFill>
          <a:blip r:embed="rId3"/>
          <a:srcRect/>
          <a:stretch/>
        </p:blipFill>
        <p:spPr>
          <a:xfrm>
            <a:off x="476746" y="353139"/>
            <a:ext cx="744262" cy="993215"/>
          </a:xfrm>
          <a:prstGeom prst="rect">
            <a:avLst/>
          </a:prstGeom>
        </p:spPr>
      </p:pic>
      <p:sp>
        <p:nvSpPr>
          <p:cNvPr id="3" name="Rektangel 2">
            <a:extLst>
              <a:ext uri="{FF2B5EF4-FFF2-40B4-BE49-F238E27FC236}">
                <a16:creationId xmlns:a16="http://schemas.microsoft.com/office/drawing/2014/main" id="{CC78BE5A-F044-6E4A-86D0-B28B85339425}"/>
              </a:ext>
            </a:extLst>
          </p:cNvPr>
          <p:cNvSpPr/>
          <p:nvPr userDrawn="1"/>
        </p:nvSpPr>
        <p:spPr>
          <a:xfrm>
            <a:off x="5439210" y="1484556"/>
            <a:ext cx="6752790" cy="2592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 name="Rubrik 1">
            <a:extLst>
              <a:ext uri="{FF2B5EF4-FFF2-40B4-BE49-F238E27FC236}">
                <a16:creationId xmlns:a16="http://schemas.microsoft.com/office/drawing/2014/main" id="{A1A56743-FB24-1849-93B5-ADD6F23CD397}"/>
              </a:ext>
            </a:extLst>
          </p:cNvPr>
          <p:cNvSpPr>
            <a:spLocks noGrp="1"/>
          </p:cNvSpPr>
          <p:nvPr>
            <p:ph type="title" hasCustomPrompt="1"/>
          </p:nvPr>
        </p:nvSpPr>
        <p:spPr>
          <a:xfrm>
            <a:off x="5854311" y="1859358"/>
            <a:ext cx="6144864" cy="1292662"/>
          </a:xfrm>
        </p:spPr>
        <p:txBody>
          <a:bodyPr wrap="square" bIns="0" anchor="t" anchorCtr="0">
            <a:spAutoFit/>
          </a:bodyPr>
          <a:lstStyle>
            <a:lvl1pPr>
              <a:lnSpc>
                <a:spcPct val="100000"/>
              </a:lnSpc>
              <a:defRPr sz="4200"/>
            </a:lvl1pPr>
          </a:lstStyle>
          <a:p>
            <a:r>
              <a:rPr lang="en-GB" noProof="0"/>
              <a:t>Title slide for longer headline</a:t>
            </a:r>
          </a:p>
        </p:txBody>
      </p:sp>
      <p:cxnSp>
        <p:nvCxnSpPr>
          <p:cNvPr id="7" name="Rak 6">
            <a:extLst>
              <a:ext uri="{FF2B5EF4-FFF2-40B4-BE49-F238E27FC236}">
                <a16:creationId xmlns:a16="http://schemas.microsoft.com/office/drawing/2014/main" id="{6EB25FC1-ABE1-A344-8F65-DA7EE26B4227}"/>
              </a:ext>
            </a:extLst>
          </p:cNvPr>
          <p:cNvCxnSpPr>
            <a:cxnSpLocks/>
          </p:cNvCxnSpPr>
          <p:nvPr userDrawn="1"/>
        </p:nvCxnSpPr>
        <p:spPr>
          <a:xfrm>
            <a:off x="5854930" y="3353694"/>
            <a:ext cx="6144864"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2" name="Platshållare för text 11">
            <a:extLst>
              <a:ext uri="{FF2B5EF4-FFF2-40B4-BE49-F238E27FC236}">
                <a16:creationId xmlns:a16="http://schemas.microsoft.com/office/drawing/2014/main" id="{4BB7ED9B-1D2D-7541-ABE9-750F505D4492}"/>
              </a:ext>
            </a:extLst>
          </p:cNvPr>
          <p:cNvSpPr>
            <a:spLocks noGrp="1"/>
          </p:cNvSpPr>
          <p:nvPr>
            <p:ph type="body" sz="quarter" idx="11" hasCustomPrompt="1"/>
          </p:nvPr>
        </p:nvSpPr>
        <p:spPr>
          <a:xfrm>
            <a:off x="5854313" y="3499576"/>
            <a:ext cx="6145601" cy="349418"/>
          </a:xfrm>
        </p:spPr>
        <p:txBody>
          <a:bodyPr>
            <a:noAutofit/>
          </a:bodyPr>
          <a:lstStyle>
            <a:lvl1pPr marL="0" indent="0">
              <a:spcBef>
                <a:spcPts val="0"/>
              </a:spcBef>
              <a:buNone/>
              <a:defRPr sz="1200" b="1" cap="all" spc="50" baseline="0">
                <a:solidFill>
                  <a:schemeClr val="accent1"/>
                </a:solidFill>
              </a:defRPr>
            </a:lvl1pPr>
          </a:lstStyle>
          <a:p>
            <a:r>
              <a:rPr lang="en-GB" noProof="0" dirty="0"/>
              <a:t>Name, affiliation etc.</a:t>
            </a:r>
          </a:p>
        </p:txBody>
      </p:sp>
      <p:pic>
        <p:nvPicPr>
          <p:cNvPr id="10" name="Bildobjekt 9">
            <a:extLst>
              <a:ext uri="{FF2B5EF4-FFF2-40B4-BE49-F238E27FC236}">
                <a16:creationId xmlns:a16="http://schemas.microsoft.com/office/drawing/2014/main" id="{3D946A34-F6D8-4B44-9644-EC06EE3B260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9374475" y="4227755"/>
            <a:ext cx="2817525" cy="2630245"/>
          </a:xfrm>
          <a:prstGeom prst="rect">
            <a:avLst/>
          </a:prstGeom>
        </p:spPr>
      </p:pic>
    </p:spTree>
    <p:extLst>
      <p:ext uri="{BB962C8B-B14F-4D97-AF65-F5344CB8AC3E}">
        <p14:creationId xmlns:p14="http://schemas.microsoft.com/office/powerpoint/2010/main" val="8214231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pic>
        <p:nvPicPr>
          <p:cNvPr id="15" name="Bildobjekt 14">
            <a:extLst>
              <a:ext uri="{FF2B5EF4-FFF2-40B4-BE49-F238E27FC236}">
                <a16:creationId xmlns:a16="http://schemas.microsoft.com/office/drawing/2014/main" id="{5B9A4053-2FB8-3342-B60D-7FC2648537CA}"/>
              </a:ext>
            </a:extLst>
          </p:cNvPr>
          <p:cNvPicPr>
            <a:picLocks noChangeAspect="1"/>
          </p:cNvPicPr>
          <p:nvPr userDrawn="1"/>
        </p:nvPicPr>
        <p:blipFill rotWithShape="1">
          <a:blip r:embed="rId2"/>
          <a:srcRect l="6880" t="26162"/>
          <a:stretch/>
        </p:blipFill>
        <p:spPr>
          <a:xfrm>
            <a:off x="192088" y="188912"/>
            <a:ext cx="11807825" cy="6480175"/>
          </a:xfrm>
          <a:prstGeom prst="rect">
            <a:avLst/>
          </a:prstGeom>
        </p:spPr>
      </p:pic>
      <p:sp>
        <p:nvSpPr>
          <p:cNvPr id="10" name="Rektangel 2">
            <a:extLst>
              <a:ext uri="{FF2B5EF4-FFF2-40B4-BE49-F238E27FC236}">
                <a16:creationId xmlns:a16="http://schemas.microsoft.com/office/drawing/2014/main" id="{5EA01DBB-6763-8B49-8D7A-51A30C118D29}"/>
              </a:ext>
            </a:extLst>
          </p:cNvPr>
          <p:cNvSpPr/>
          <p:nvPr userDrawn="1"/>
        </p:nvSpPr>
        <p:spPr>
          <a:xfrm>
            <a:off x="135627" y="123307"/>
            <a:ext cx="4264252" cy="2566105"/>
          </a:xfrm>
          <a:custGeom>
            <a:avLst/>
            <a:gdLst>
              <a:gd name="connsiteX0" fmla="*/ 0 w 4488028"/>
              <a:gd name="connsiteY0" fmla="*/ 0 h 2937993"/>
              <a:gd name="connsiteX1" fmla="*/ 4488028 w 4488028"/>
              <a:gd name="connsiteY1" fmla="*/ 0 h 2937993"/>
              <a:gd name="connsiteX2" fmla="*/ 4488028 w 4488028"/>
              <a:gd name="connsiteY2" fmla="*/ 2937993 h 2937993"/>
              <a:gd name="connsiteX3" fmla="*/ 0 w 4488028"/>
              <a:gd name="connsiteY3" fmla="*/ 2937993 h 2937993"/>
              <a:gd name="connsiteX4" fmla="*/ 0 w 4488028"/>
              <a:gd name="connsiteY4" fmla="*/ 0 h 2937993"/>
              <a:gd name="connsiteX0" fmla="*/ 0 w 4488028"/>
              <a:gd name="connsiteY0" fmla="*/ 0 h 2937993"/>
              <a:gd name="connsiteX1" fmla="*/ 4488028 w 4488028"/>
              <a:gd name="connsiteY1" fmla="*/ 0 h 2937993"/>
              <a:gd name="connsiteX2" fmla="*/ 0 w 4488028"/>
              <a:gd name="connsiteY2" fmla="*/ 2937993 h 2937993"/>
              <a:gd name="connsiteX3" fmla="*/ 0 w 4488028"/>
              <a:gd name="connsiteY3" fmla="*/ 0 h 2937993"/>
            </a:gdLst>
            <a:ahLst/>
            <a:cxnLst>
              <a:cxn ang="0">
                <a:pos x="connsiteX0" y="connsiteY0"/>
              </a:cxn>
              <a:cxn ang="0">
                <a:pos x="connsiteX1" y="connsiteY1"/>
              </a:cxn>
              <a:cxn ang="0">
                <a:pos x="connsiteX2" y="connsiteY2"/>
              </a:cxn>
              <a:cxn ang="0">
                <a:pos x="connsiteX3" y="connsiteY3"/>
              </a:cxn>
            </a:cxnLst>
            <a:rect l="l" t="t" r="r" b="b"/>
            <a:pathLst>
              <a:path w="4488028" h="2937993">
                <a:moveTo>
                  <a:pt x="0" y="0"/>
                </a:moveTo>
                <a:lnTo>
                  <a:pt x="4488028" y="0"/>
                </a:lnTo>
                <a:lnTo>
                  <a:pt x="0" y="2937993"/>
                </a:lnTo>
                <a:lnTo>
                  <a:pt x="0" y="0"/>
                </a:lnTo>
                <a:close/>
              </a:path>
            </a:pathLst>
          </a:custGeom>
          <a:gradFill flip="none" rotWithShape="1">
            <a:gsLst>
              <a:gs pos="41000">
                <a:srgbClr val="FFFFFF">
                  <a:alpha val="76000"/>
                </a:srgbClr>
              </a:gs>
              <a:gs pos="50000">
                <a:srgbClr val="FFFFFF">
                  <a:alpha val="0"/>
                </a:srgbClr>
              </a:gs>
            </a:gsLst>
            <a:lin ang="3480000" scaled="0"/>
            <a:tileRect/>
          </a:gradFill>
          <a:ln w="12700" cap="flat">
            <a:noFill/>
            <a:miter lim="400000"/>
          </a:ln>
          <a:effectLst/>
          <a:sp3d/>
        </p:spPr>
        <p:txBody>
          <a:bodyPr rot="0" spcFirstLastPara="1" vertOverflow="overflow" horzOverflow="overflow" vert="horz" wrap="square" lIns="50800" tIns="50800" rIns="50800" bIns="50800" numCol="1" spcCol="38100" rtlCol="0" anchor="t" anchorCtr="0">
            <a:noAutofit/>
          </a:bodyPr>
          <a:lstStyle/>
          <a:p>
            <a:pPr marL="0" marR="0" lvl="0" indent="0" algn="ctr" defTabSz="584200" eaLnBrk="1" fontAlgn="auto" latinLnBrk="0" hangingPunct="0">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FFFFFF"/>
              </a:solidFill>
              <a:effectLst/>
              <a:uLnTx/>
              <a:uFillTx/>
              <a:latin typeface="Helvetica Light"/>
              <a:sym typeface="Helvetica Light"/>
            </a:endParaRPr>
          </a:p>
        </p:txBody>
      </p:sp>
      <p:sp>
        <p:nvSpPr>
          <p:cNvPr id="3" name="Rektangel 2">
            <a:extLst>
              <a:ext uri="{FF2B5EF4-FFF2-40B4-BE49-F238E27FC236}">
                <a16:creationId xmlns:a16="http://schemas.microsoft.com/office/drawing/2014/main" id="{CC78BE5A-F044-6E4A-86D0-B28B85339425}"/>
              </a:ext>
            </a:extLst>
          </p:cNvPr>
          <p:cNvSpPr/>
          <p:nvPr userDrawn="1"/>
        </p:nvSpPr>
        <p:spPr>
          <a:xfrm>
            <a:off x="6746488" y="1484556"/>
            <a:ext cx="5445512" cy="130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2" name="Rubrik 1">
            <a:extLst>
              <a:ext uri="{FF2B5EF4-FFF2-40B4-BE49-F238E27FC236}">
                <a16:creationId xmlns:a16="http://schemas.microsoft.com/office/drawing/2014/main" id="{0465E161-D6C8-CE40-80C0-301BFB68285F}"/>
              </a:ext>
            </a:extLst>
          </p:cNvPr>
          <p:cNvSpPr>
            <a:spLocks noGrp="1"/>
          </p:cNvSpPr>
          <p:nvPr>
            <p:ph type="title" hasCustomPrompt="1"/>
          </p:nvPr>
        </p:nvSpPr>
        <p:spPr>
          <a:xfrm>
            <a:off x="7032277" y="1605990"/>
            <a:ext cx="5146058" cy="734110"/>
          </a:xfrm>
        </p:spPr>
        <p:txBody>
          <a:bodyPr bIns="0" anchor="t" anchorCtr="0">
            <a:noAutofit/>
          </a:bodyPr>
          <a:lstStyle>
            <a:lvl1pPr>
              <a:lnSpc>
                <a:spcPct val="100000"/>
              </a:lnSpc>
              <a:defRPr sz="4200">
                <a:solidFill>
                  <a:schemeClr val="accent1"/>
                </a:solidFill>
              </a:defRPr>
            </a:lvl1pPr>
          </a:lstStyle>
          <a:p>
            <a:r>
              <a:rPr lang="en-GB" noProof="0"/>
              <a:t>Add title</a:t>
            </a:r>
          </a:p>
        </p:txBody>
      </p:sp>
      <p:cxnSp>
        <p:nvCxnSpPr>
          <p:cNvPr id="7" name="Rak 6">
            <a:extLst>
              <a:ext uri="{FF2B5EF4-FFF2-40B4-BE49-F238E27FC236}">
                <a16:creationId xmlns:a16="http://schemas.microsoft.com/office/drawing/2014/main" id="{6EB25FC1-ABE1-A344-8F65-DA7EE26B4227}"/>
              </a:ext>
            </a:extLst>
          </p:cNvPr>
          <p:cNvCxnSpPr>
            <a:cxnSpLocks/>
          </p:cNvCxnSpPr>
          <p:nvPr userDrawn="1"/>
        </p:nvCxnSpPr>
        <p:spPr>
          <a:xfrm>
            <a:off x="7032277" y="2336984"/>
            <a:ext cx="4967636"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1" name="Platshållare för text 11">
            <a:extLst>
              <a:ext uri="{FF2B5EF4-FFF2-40B4-BE49-F238E27FC236}">
                <a16:creationId xmlns:a16="http://schemas.microsoft.com/office/drawing/2014/main" id="{5E9EA6EC-E28E-CD41-8685-F6762D241A1D}"/>
              </a:ext>
            </a:extLst>
          </p:cNvPr>
          <p:cNvSpPr>
            <a:spLocks noGrp="1"/>
          </p:cNvSpPr>
          <p:nvPr>
            <p:ph type="body" sz="quarter" idx="11" hasCustomPrompt="1"/>
          </p:nvPr>
        </p:nvSpPr>
        <p:spPr>
          <a:xfrm>
            <a:off x="7032276" y="2453762"/>
            <a:ext cx="5146059" cy="349418"/>
          </a:xfrm>
        </p:spPr>
        <p:txBody>
          <a:bodyPr>
            <a:noAutofit/>
          </a:bodyPr>
          <a:lstStyle>
            <a:lvl1pPr marL="0" indent="0">
              <a:spcBef>
                <a:spcPts val="0"/>
              </a:spcBef>
              <a:buNone/>
              <a:defRPr sz="1200" b="1" cap="all" spc="50" baseline="0">
                <a:solidFill>
                  <a:schemeClr val="accent1"/>
                </a:solidFill>
              </a:defRPr>
            </a:lvl1pPr>
          </a:lstStyle>
          <a:p>
            <a:r>
              <a:rPr lang="en-GB" noProof="0"/>
              <a:t>Name, affiliation etc.</a:t>
            </a:r>
          </a:p>
        </p:txBody>
      </p:sp>
      <p:pic>
        <p:nvPicPr>
          <p:cNvPr id="13" name="Bildobjekt 12">
            <a:extLst>
              <a:ext uri="{FF2B5EF4-FFF2-40B4-BE49-F238E27FC236}">
                <a16:creationId xmlns:a16="http://schemas.microsoft.com/office/drawing/2014/main" id="{C415B4A6-D08E-A042-B618-42DCBA34730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374475" y="4227755"/>
            <a:ext cx="2817525" cy="2630245"/>
          </a:xfrm>
          <a:prstGeom prst="rect">
            <a:avLst/>
          </a:prstGeom>
        </p:spPr>
      </p:pic>
      <p:pic>
        <p:nvPicPr>
          <p:cNvPr id="12" name="Bildobjekt 11" descr="Lund University's logotype.">
            <a:extLst>
              <a:ext uri="{FF2B5EF4-FFF2-40B4-BE49-F238E27FC236}">
                <a16:creationId xmlns:a16="http://schemas.microsoft.com/office/drawing/2014/main" id="{E410E6E8-625C-C943-9C79-23C544111B0D}"/>
              </a:ext>
            </a:extLst>
          </p:cNvPr>
          <p:cNvPicPr>
            <a:picLocks noChangeAspect="1"/>
          </p:cNvPicPr>
          <p:nvPr userDrawn="1"/>
        </p:nvPicPr>
        <p:blipFill>
          <a:blip r:embed="rId4"/>
          <a:srcRect/>
          <a:stretch/>
        </p:blipFill>
        <p:spPr>
          <a:xfrm>
            <a:off x="476746" y="353139"/>
            <a:ext cx="744262" cy="993215"/>
          </a:xfrm>
          <a:prstGeom prst="rect">
            <a:avLst/>
          </a:prstGeom>
        </p:spPr>
      </p:pic>
    </p:spTree>
    <p:extLst>
      <p:ext uri="{BB962C8B-B14F-4D97-AF65-F5344CB8AC3E}">
        <p14:creationId xmlns:p14="http://schemas.microsoft.com/office/powerpoint/2010/main" val="454975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2 longer">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2126C620-A434-6F44-8C7F-63061A79BB0E}"/>
              </a:ext>
            </a:extLst>
          </p:cNvPr>
          <p:cNvPicPr>
            <a:picLocks noChangeAspect="1"/>
          </p:cNvPicPr>
          <p:nvPr userDrawn="1"/>
        </p:nvPicPr>
        <p:blipFill rotWithShape="1">
          <a:blip r:embed="rId2"/>
          <a:srcRect l="6880" t="26162"/>
          <a:stretch/>
        </p:blipFill>
        <p:spPr>
          <a:xfrm>
            <a:off x="192088" y="188912"/>
            <a:ext cx="11807825" cy="6480175"/>
          </a:xfrm>
          <a:prstGeom prst="rect">
            <a:avLst/>
          </a:prstGeom>
        </p:spPr>
      </p:pic>
      <p:sp>
        <p:nvSpPr>
          <p:cNvPr id="22" name="Rektangel 2">
            <a:extLst>
              <a:ext uri="{FF2B5EF4-FFF2-40B4-BE49-F238E27FC236}">
                <a16:creationId xmlns:a16="http://schemas.microsoft.com/office/drawing/2014/main" id="{1E6DED82-8490-6141-A0AD-5A832A551408}"/>
              </a:ext>
            </a:extLst>
          </p:cNvPr>
          <p:cNvSpPr/>
          <p:nvPr userDrawn="1"/>
        </p:nvSpPr>
        <p:spPr>
          <a:xfrm>
            <a:off x="135627" y="123307"/>
            <a:ext cx="4264252" cy="2566105"/>
          </a:xfrm>
          <a:custGeom>
            <a:avLst/>
            <a:gdLst>
              <a:gd name="connsiteX0" fmla="*/ 0 w 4488028"/>
              <a:gd name="connsiteY0" fmla="*/ 0 h 2937993"/>
              <a:gd name="connsiteX1" fmla="*/ 4488028 w 4488028"/>
              <a:gd name="connsiteY1" fmla="*/ 0 h 2937993"/>
              <a:gd name="connsiteX2" fmla="*/ 4488028 w 4488028"/>
              <a:gd name="connsiteY2" fmla="*/ 2937993 h 2937993"/>
              <a:gd name="connsiteX3" fmla="*/ 0 w 4488028"/>
              <a:gd name="connsiteY3" fmla="*/ 2937993 h 2937993"/>
              <a:gd name="connsiteX4" fmla="*/ 0 w 4488028"/>
              <a:gd name="connsiteY4" fmla="*/ 0 h 2937993"/>
              <a:gd name="connsiteX0" fmla="*/ 0 w 4488028"/>
              <a:gd name="connsiteY0" fmla="*/ 0 h 2937993"/>
              <a:gd name="connsiteX1" fmla="*/ 4488028 w 4488028"/>
              <a:gd name="connsiteY1" fmla="*/ 0 h 2937993"/>
              <a:gd name="connsiteX2" fmla="*/ 0 w 4488028"/>
              <a:gd name="connsiteY2" fmla="*/ 2937993 h 2937993"/>
              <a:gd name="connsiteX3" fmla="*/ 0 w 4488028"/>
              <a:gd name="connsiteY3" fmla="*/ 0 h 2937993"/>
            </a:gdLst>
            <a:ahLst/>
            <a:cxnLst>
              <a:cxn ang="0">
                <a:pos x="connsiteX0" y="connsiteY0"/>
              </a:cxn>
              <a:cxn ang="0">
                <a:pos x="connsiteX1" y="connsiteY1"/>
              </a:cxn>
              <a:cxn ang="0">
                <a:pos x="connsiteX2" y="connsiteY2"/>
              </a:cxn>
              <a:cxn ang="0">
                <a:pos x="connsiteX3" y="connsiteY3"/>
              </a:cxn>
            </a:cxnLst>
            <a:rect l="l" t="t" r="r" b="b"/>
            <a:pathLst>
              <a:path w="4488028" h="2937993">
                <a:moveTo>
                  <a:pt x="0" y="0"/>
                </a:moveTo>
                <a:lnTo>
                  <a:pt x="4488028" y="0"/>
                </a:lnTo>
                <a:lnTo>
                  <a:pt x="0" y="2937993"/>
                </a:lnTo>
                <a:lnTo>
                  <a:pt x="0" y="0"/>
                </a:lnTo>
                <a:close/>
              </a:path>
            </a:pathLst>
          </a:custGeom>
          <a:gradFill flip="none" rotWithShape="1">
            <a:gsLst>
              <a:gs pos="41000">
                <a:srgbClr val="FFFFFF">
                  <a:alpha val="76000"/>
                </a:srgbClr>
              </a:gs>
              <a:gs pos="50000">
                <a:srgbClr val="FFFFFF">
                  <a:alpha val="0"/>
                </a:srgbClr>
              </a:gs>
            </a:gsLst>
            <a:lin ang="3480000" scaled="0"/>
            <a:tileRect/>
          </a:gradFill>
          <a:ln w="12700" cap="flat">
            <a:noFill/>
            <a:miter lim="400000"/>
          </a:ln>
          <a:effectLst/>
          <a:sp3d/>
        </p:spPr>
        <p:txBody>
          <a:bodyPr rot="0" spcFirstLastPara="1" vertOverflow="overflow" horzOverflow="overflow" vert="horz" wrap="square" lIns="50800" tIns="50800" rIns="50800" bIns="50800" numCol="1" spcCol="38100" rtlCol="0" anchor="t" anchorCtr="0">
            <a:noAutofit/>
          </a:bodyPr>
          <a:lstStyle/>
          <a:p>
            <a:pPr marL="0" marR="0" lvl="0" indent="0" algn="ctr" defTabSz="584200" eaLnBrk="1" fontAlgn="auto" latinLnBrk="0" hangingPunct="0">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FFFFFF"/>
              </a:solidFill>
              <a:effectLst/>
              <a:uLnTx/>
              <a:uFillTx/>
              <a:latin typeface="Helvetica Light"/>
              <a:sym typeface="Helvetica Light"/>
            </a:endParaRPr>
          </a:p>
        </p:txBody>
      </p:sp>
      <p:sp>
        <p:nvSpPr>
          <p:cNvPr id="3" name="Rektangel 2">
            <a:extLst>
              <a:ext uri="{FF2B5EF4-FFF2-40B4-BE49-F238E27FC236}">
                <a16:creationId xmlns:a16="http://schemas.microsoft.com/office/drawing/2014/main" id="{CC78BE5A-F044-6E4A-86D0-B28B85339425}"/>
              </a:ext>
            </a:extLst>
          </p:cNvPr>
          <p:cNvSpPr/>
          <p:nvPr userDrawn="1"/>
        </p:nvSpPr>
        <p:spPr>
          <a:xfrm>
            <a:off x="5439210" y="1484556"/>
            <a:ext cx="6752790" cy="2592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9" name="Rubrik 1">
            <a:extLst>
              <a:ext uri="{FF2B5EF4-FFF2-40B4-BE49-F238E27FC236}">
                <a16:creationId xmlns:a16="http://schemas.microsoft.com/office/drawing/2014/main" id="{9CF2729D-ECD9-C649-B375-DDA663FEE4A6}"/>
              </a:ext>
            </a:extLst>
          </p:cNvPr>
          <p:cNvSpPr>
            <a:spLocks noGrp="1"/>
          </p:cNvSpPr>
          <p:nvPr>
            <p:ph type="title" hasCustomPrompt="1"/>
          </p:nvPr>
        </p:nvSpPr>
        <p:spPr>
          <a:xfrm>
            <a:off x="5854311" y="1859358"/>
            <a:ext cx="6144864" cy="1292662"/>
          </a:xfrm>
        </p:spPr>
        <p:txBody>
          <a:bodyPr wrap="square" bIns="0" anchor="t" anchorCtr="0">
            <a:spAutoFit/>
          </a:bodyPr>
          <a:lstStyle>
            <a:lvl1pPr>
              <a:lnSpc>
                <a:spcPct val="100000"/>
              </a:lnSpc>
              <a:defRPr sz="4200"/>
            </a:lvl1pPr>
          </a:lstStyle>
          <a:p>
            <a:r>
              <a:rPr lang="en-GB" noProof="0"/>
              <a:t>Title slide for longer headline</a:t>
            </a:r>
          </a:p>
        </p:txBody>
      </p:sp>
      <p:cxnSp>
        <p:nvCxnSpPr>
          <p:cNvPr id="15" name="Rak 14">
            <a:extLst>
              <a:ext uri="{FF2B5EF4-FFF2-40B4-BE49-F238E27FC236}">
                <a16:creationId xmlns:a16="http://schemas.microsoft.com/office/drawing/2014/main" id="{4283877A-7310-1244-AD34-A2BC6E7F7EC5}"/>
              </a:ext>
            </a:extLst>
          </p:cNvPr>
          <p:cNvCxnSpPr>
            <a:cxnSpLocks/>
          </p:cNvCxnSpPr>
          <p:nvPr userDrawn="1"/>
        </p:nvCxnSpPr>
        <p:spPr>
          <a:xfrm>
            <a:off x="5854930" y="3353694"/>
            <a:ext cx="6144864"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8" name="Platshållare för text 11">
            <a:extLst>
              <a:ext uri="{FF2B5EF4-FFF2-40B4-BE49-F238E27FC236}">
                <a16:creationId xmlns:a16="http://schemas.microsoft.com/office/drawing/2014/main" id="{BB796774-9AC9-EF4E-8A3C-00D83E5A56B4}"/>
              </a:ext>
            </a:extLst>
          </p:cNvPr>
          <p:cNvSpPr>
            <a:spLocks noGrp="1"/>
          </p:cNvSpPr>
          <p:nvPr>
            <p:ph type="body" sz="quarter" idx="11" hasCustomPrompt="1"/>
          </p:nvPr>
        </p:nvSpPr>
        <p:spPr>
          <a:xfrm>
            <a:off x="5854313" y="3499576"/>
            <a:ext cx="6145601" cy="349418"/>
          </a:xfrm>
        </p:spPr>
        <p:txBody>
          <a:bodyPr>
            <a:noAutofit/>
          </a:bodyPr>
          <a:lstStyle>
            <a:lvl1pPr marL="0" indent="0">
              <a:spcBef>
                <a:spcPts val="0"/>
              </a:spcBef>
              <a:buNone/>
              <a:defRPr sz="1200" b="1" cap="all" spc="50" baseline="0">
                <a:solidFill>
                  <a:schemeClr val="accent1"/>
                </a:solidFill>
              </a:defRPr>
            </a:lvl1pPr>
          </a:lstStyle>
          <a:p>
            <a:r>
              <a:rPr lang="en-GB" noProof="0"/>
              <a:t>Name, affiliation etc.</a:t>
            </a:r>
          </a:p>
        </p:txBody>
      </p:sp>
      <p:pic>
        <p:nvPicPr>
          <p:cNvPr id="13" name="Bildobjekt 12">
            <a:extLst>
              <a:ext uri="{FF2B5EF4-FFF2-40B4-BE49-F238E27FC236}">
                <a16:creationId xmlns:a16="http://schemas.microsoft.com/office/drawing/2014/main" id="{4810F14E-9B82-AD45-A9ED-99611D37C7D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374475" y="4227755"/>
            <a:ext cx="2817525" cy="2630245"/>
          </a:xfrm>
          <a:prstGeom prst="rect">
            <a:avLst/>
          </a:prstGeom>
        </p:spPr>
      </p:pic>
      <p:pic>
        <p:nvPicPr>
          <p:cNvPr id="12" name="Bildobjekt 11" descr="Lund University's logotype.">
            <a:extLst>
              <a:ext uri="{FF2B5EF4-FFF2-40B4-BE49-F238E27FC236}">
                <a16:creationId xmlns:a16="http://schemas.microsoft.com/office/drawing/2014/main" id="{80324412-E3A2-184A-A9D3-85845206BCD9}"/>
              </a:ext>
            </a:extLst>
          </p:cNvPr>
          <p:cNvPicPr>
            <a:picLocks noChangeAspect="1"/>
          </p:cNvPicPr>
          <p:nvPr userDrawn="1"/>
        </p:nvPicPr>
        <p:blipFill>
          <a:blip r:embed="rId4"/>
          <a:srcRect/>
          <a:stretch/>
        </p:blipFill>
        <p:spPr>
          <a:xfrm>
            <a:off x="476746" y="353139"/>
            <a:ext cx="744262" cy="993215"/>
          </a:xfrm>
          <a:prstGeom prst="rect">
            <a:avLst/>
          </a:prstGeom>
        </p:spPr>
      </p:pic>
    </p:spTree>
    <p:extLst>
      <p:ext uri="{BB962C8B-B14F-4D97-AF65-F5344CB8AC3E}">
        <p14:creationId xmlns:p14="http://schemas.microsoft.com/office/powerpoint/2010/main" val="1928789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pic>
        <p:nvPicPr>
          <p:cNvPr id="15" name="Bildobjekt 14">
            <a:extLst>
              <a:ext uri="{FF2B5EF4-FFF2-40B4-BE49-F238E27FC236}">
                <a16:creationId xmlns:a16="http://schemas.microsoft.com/office/drawing/2014/main" id="{5B9A4053-2FB8-3342-B60D-7FC2648537CA}"/>
              </a:ext>
            </a:extLst>
          </p:cNvPr>
          <p:cNvPicPr>
            <a:picLocks noChangeAspect="1"/>
          </p:cNvPicPr>
          <p:nvPr userDrawn="1"/>
        </p:nvPicPr>
        <p:blipFill rotWithShape="1">
          <a:blip r:embed="rId2"/>
          <a:srcRect l="10261" t="19608" b="8271"/>
          <a:stretch/>
        </p:blipFill>
        <p:spPr>
          <a:xfrm>
            <a:off x="192088" y="188913"/>
            <a:ext cx="11807825" cy="6480175"/>
          </a:xfrm>
          <a:prstGeom prst="rect">
            <a:avLst/>
          </a:prstGeom>
        </p:spPr>
      </p:pic>
      <p:sp>
        <p:nvSpPr>
          <p:cNvPr id="3" name="Rektangel 2">
            <a:extLst>
              <a:ext uri="{FF2B5EF4-FFF2-40B4-BE49-F238E27FC236}">
                <a16:creationId xmlns:a16="http://schemas.microsoft.com/office/drawing/2014/main" id="{CC78BE5A-F044-6E4A-86D0-B28B85339425}"/>
              </a:ext>
            </a:extLst>
          </p:cNvPr>
          <p:cNvSpPr/>
          <p:nvPr userDrawn="1"/>
        </p:nvSpPr>
        <p:spPr>
          <a:xfrm>
            <a:off x="6746488" y="1484556"/>
            <a:ext cx="5445512" cy="130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6" name="Rubrik 1">
            <a:extLst>
              <a:ext uri="{FF2B5EF4-FFF2-40B4-BE49-F238E27FC236}">
                <a16:creationId xmlns:a16="http://schemas.microsoft.com/office/drawing/2014/main" id="{323BAD4B-C876-A947-B84B-70BE804FFC93}"/>
              </a:ext>
            </a:extLst>
          </p:cNvPr>
          <p:cNvSpPr>
            <a:spLocks noGrp="1"/>
          </p:cNvSpPr>
          <p:nvPr>
            <p:ph type="title" hasCustomPrompt="1"/>
          </p:nvPr>
        </p:nvSpPr>
        <p:spPr>
          <a:xfrm>
            <a:off x="7032277" y="1605990"/>
            <a:ext cx="5146058" cy="734110"/>
          </a:xfrm>
        </p:spPr>
        <p:txBody>
          <a:bodyPr bIns="0" anchor="t" anchorCtr="0">
            <a:noAutofit/>
          </a:bodyPr>
          <a:lstStyle>
            <a:lvl1pPr>
              <a:lnSpc>
                <a:spcPct val="100000"/>
              </a:lnSpc>
              <a:defRPr sz="4200">
                <a:solidFill>
                  <a:schemeClr val="accent1"/>
                </a:solidFill>
              </a:defRPr>
            </a:lvl1pPr>
          </a:lstStyle>
          <a:p>
            <a:r>
              <a:rPr lang="en-GB" noProof="0"/>
              <a:t>Add title</a:t>
            </a:r>
          </a:p>
        </p:txBody>
      </p:sp>
      <p:cxnSp>
        <p:nvCxnSpPr>
          <p:cNvPr id="7" name="Rak 6">
            <a:extLst>
              <a:ext uri="{FF2B5EF4-FFF2-40B4-BE49-F238E27FC236}">
                <a16:creationId xmlns:a16="http://schemas.microsoft.com/office/drawing/2014/main" id="{6EB25FC1-ABE1-A344-8F65-DA7EE26B4227}"/>
              </a:ext>
            </a:extLst>
          </p:cNvPr>
          <p:cNvCxnSpPr>
            <a:cxnSpLocks/>
          </p:cNvCxnSpPr>
          <p:nvPr userDrawn="1"/>
        </p:nvCxnSpPr>
        <p:spPr>
          <a:xfrm>
            <a:off x="7032277" y="2336984"/>
            <a:ext cx="4967636"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4" name="Platshållare för text 11">
            <a:extLst>
              <a:ext uri="{FF2B5EF4-FFF2-40B4-BE49-F238E27FC236}">
                <a16:creationId xmlns:a16="http://schemas.microsoft.com/office/drawing/2014/main" id="{441749B1-2509-2A41-B7FC-7CEED5642DDC}"/>
              </a:ext>
            </a:extLst>
          </p:cNvPr>
          <p:cNvSpPr>
            <a:spLocks noGrp="1"/>
          </p:cNvSpPr>
          <p:nvPr>
            <p:ph type="body" sz="quarter" idx="11" hasCustomPrompt="1"/>
          </p:nvPr>
        </p:nvSpPr>
        <p:spPr>
          <a:xfrm>
            <a:off x="7032276" y="2453762"/>
            <a:ext cx="5146059" cy="349418"/>
          </a:xfrm>
        </p:spPr>
        <p:txBody>
          <a:bodyPr>
            <a:noAutofit/>
          </a:bodyPr>
          <a:lstStyle>
            <a:lvl1pPr marL="0" indent="0">
              <a:spcBef>
                <a:spcPts val="0"/>
              </a:spcBef>
              <a:buNone/>
              <a:defRPr sz="1200" b="1" cap="all" spc="50" baseline="0">
                <a:solidFill>
                  <a:schemeClr val="accent1"/>
                </a:solidFill>
              </a:defRPr>
            </a:lvl1pPr>
          </a:lstStyle>
          <a:p>
            <a:r>
              <a:rPr lang="en-GB" noProof="0"/>
              <a:t>Name, affiliation etc.</a:t>
            </a:r>
          </a:p>
        </p:txBody>
      </p:sp>
      <p:pic>
        <p:nvPicPr>
          <p:cNvPr id="9" name="Bildobjekt 8">
            <a:extLst>
              <a:ext uri="{FF2B5EF4-FFF2-40B4-BE49-F238E27FC236}">
                <a16:creationId xmlns:a16="http://schemas.microsoft.com/office/drawing/2014/main" id="{209784B7-2B3F-1A4D-9027-EAC271866D5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374475" y="4227755"/>
            <a:ext cx="2817525" cy="2630245"/>
          </a:xfrm>
          <a:prstGeom prst="rect">
            <a:avLst/>
          </a:prstGeom>
        </p:spPr>
      </p:pic>
      <p:pic>
        <p:nvPicPr>
          <p:cNvPr id="10" name="Bildobjekt 9" descr="Lund University's logotype.">
            <a:extLst>
              <a:ext uri="{FF2B5EF4-FFF2-40B4-BE49-F238E27FC236}">
                <a16:creationId xmlns:a16="http://schemas.microsoft.com/office/drawing/2014/main" id="{7B3B0A48-DA8E-0A46-AD4C-1F9B93F95B0D}"/>
              </a:ext>
            </a:extLst>
          </p:cNvPr>
          <p:cNvPicPr>
            <a:picLocks noChangeAspect="1"/>
          </p:cNvPicPr>
          <p:nvPr userDrawn="1"/>
        </p:nvPicPr>
        <p:blipFill>
          <a:blip r:embed="rId4"/>
          <a:srcRect/>
          <a:stretch/>
        </p:blipFill>
        <p:spPr>
          <a:xfrm>
            <a:off x="476746" y="353139"/>
            <a:ext cx="744262" cy="993215"/>
          </a:xfrm>
          <a:prstGeom prst="rect">
            <a:avLst/>
          </a:prstGeom>
        </p:spPr>
      </p:pic>
    </p:spTree>
    <p:extLst>
      <p:ext uri="{BB962C8B-B14F-4D97-AF65-F5344CB8AC3E}">
        <p14:creationId xmlns:p14="http://schemas.microsoft.com/office/powerpoint/2010/main" val="32747086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3 longer">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9945810A-D868-894A-8135-2C48517CE578}"/>
              </a:ext>
            </a:extLst>
          </p:cNvPr>
          <p:cNvPicPr>
            <a:picLocks noChangeAspect="1"/>
          </p:cNvPicPr>
          <p:nvPr userDrawn="1"/>
        </p:nvPicPr>
        <p:blipFill rotWithShape="1">
          <a:blip r:embed="rId2"/>
          <a:srcRect l="10261" t="19608" b="8271"/>
          <a:stretch/>
        </p:blipFill>
        <p:spPr>
          <a:xfrm>
            <a:off x="192088" y="188913"/>
            <a:ext cx="11807825" cy="6480175"/>
          </a:xfrm>
          <a:prstGeom prst="rect">
            <a:avLst/>
          </a:prstGeom>
        </p:spPr>
      </p:pic>
      <p:sp>
        <p:nvSpPr>
          <p:cNvPr id="3" name="Rektangel 2">
            <a:extLst>
              <a:ext uri="{FF2B5EF4-FFF2-40B4-BE49-F238E27FC236}">
                <a16:creationId xmlns:a16="http://schemas.microsoft.com/office/drawing/2014/main" id="{CC78BE5A-F044-6E4A-86D0-B28B85339425}"/>
              </a:ext>
            </a:extLst>
          </p:cNvPr>
          <p:cNvSpPr/>
          <p:nvPr userDrawn="1"/>
        </p:nvSpPr>
        <p:spPr>
          <a:xfrm>
            <a:off x="5439210" y="1484556"/>
            <a:ext cx="6752790" cy="2592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8" name="Rubrik 1">
            <a:extLst>
              <a:ext uri="{FF2B5EF4-FFF2-40B4-BE49-F238E27FC236}">
                <a16:creationId xmlns:a16="http://schemas.microsoft.com/office/drawing/2014/main" id="{3B620808-FCD6-A847-A7FA-4CEA2CC82108}"/>
              </a:ext>
            </a:extLst>
          </p:cNvPr>
          <p:cNvSpPr>
            <a:spLocks noGrp="1"/>
          </p:cNvSpPr>
          <p:nvPr>
            <p:ph type="title" hasCustomPrompt="1"/>
          </p:nvPr>
        </p:nvSpPr>
        <p:spPr>
          <a:xfrm>
            <a:off x="5854311" y="1859358"/>
            <a:ext cx="6144864" cy="1292662"/>
          </a:xfrm>
        </p:spPr>
        <p:txBody>
          <a:bodyPr wrap="square" bIns="0" anchor="t" anchorCtr="0">
            <a:spAutoFit/>
          </a:bodyPr>
          <a:lstStyle>
            <a:lvl1pPr>
              <a:lnSpc>
                <a:spcPct val="100000"/>
              </a:lnSpc>
              <a:defRPr sz="4200"/>
            </a:lvl1pPr>
          </a:lstStyle>
          <a:p>
            <a:r>
              <a:rPr lang="en-GB" noProof="0"/>
              <a:t>Title slide for longer headline</a:t>
            </a:r>
          </a:p>
        </p:txBody>
      </p:sp>
      <p:cxnSp>
        <p:nvCxnSpPr>
          <p:cNvPr id="14" name="Rak 13">
            <a:extLst>
              <a:ext uri="{FF2B5EF4-FFF2-40B4-BE49-F238E27FC236}">
                <a16:creationId xmlns:a16="http://schemas.microsoft.com/office/drawing/2014/main" id="{3382D092-2985-8E41-B909-155C77E15CCE}"/>
              </a:ext>
            </a:extLst>
          </p:cNvPr>
          <p:cNvCxnSpPr>
            <a:cxnSpLocks/>
          </p:cNvCxnSpPr>
          <p:nvPr userDrawn="1"/>
        </p:nvCxnSpPr>
        <p:spPr>
          <a:xfrm>
            <a:off x="5854930" y="3353694"/>
            <a:ext cx="6144864"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7" name="Platshållare för text 11">
            <a:extLst>
              <a:ext uri="{FF2B5EF4-FFF2-40B4-BE49-F238E27FC236}">
                <a16:creationId xmlns:a16="http://schemas.microsoft.com/office/drawing/2014/main" id="{867F76BB-3A62-0A4A-BB95-F999DE2F25F5}"/>
              </a:ext>
            </a:extLst>
          </p:cNvPr>
          <p:cNvSpPr>
            <a:spLocks noGrp="1"/>
          </p:cNvSpPr>
          <p:nvPr>
            <p:ph type="body" sz="quarter" idx="11" hasCustomPrompt="1"/>
          </p:nvPr>
        </p:nvSpPr>
        <p:spPr>
          <a:xfrm>
            <a:off x="5854313" y="3499576"/>
            <a:ext cx="6145601" cy="349418"/>
          </a:xfrm>
        </p:spPr>
        <p:txBody>
          <a:bodyPr>
            <a:noAutofit/>
          </a:bodyPr>
          <a:lstStyle>
            <a:lvl1pPr marL="0" indent="0">
              <a:spcBef>
                <a:spcPts val="0"/>
              </a:spcBef>
              <a:buNone/>
              <a:defRPr sz="1200" b="1" cap="all" spc="50" baseline="0">
                <a:solidFill>
                  <a:schemeClr val="accent1"/>
                </a:solidFill>
              </a:defRPr>
            </a:lvl1pPr>
          </a:lstStyle>
          <a:p>
            <a:r>
              <a:rPr lang="en-GB" noProof="0"/>
              <a:t>Name, affiliation etc.</a:t>
            </a:r>
          </a:p>
        </p:txBody>
      </p:sp>
      <p:pic>
        <p:nvPicPr>
          <p:cNvPr id="9" name="Bildobjekt 8">
            <a:extLst>
              <a:ext uri="{FF2B5EF4-FFF2-40B4-BE49-F238E27FC236}">
                <a16:creationId xmlns:a16="http://schemas.microsoft.com/office/drawing/2014/main" id="{F8D03AA1-B493-CF43-9DE1-59DA4787B9F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374475" y="4227755"/>
            <a:ext cx="2817525" cy="2630245"/>
          </a:xfrm>
          <a:prstGeom prst="rect">
            <a:avLst/>
          </a:prstGeom>
        </p:spPr>
      </p:pic>
      <p:pic>
        <p:nvPicPr>
          <p:cNvPr id="10" name="Bildobjekt 9" descr="Lund University's logotype.">
            <a:extLst>
              <a:ext uri="{FF2B5EF4-FFF2-40B4-BE49-F238E27FC236}">
                <a16:creationId xmlns:a16="http://schemas.microsoft.com/office/drawing/2014/main" id="{C291FB68-43F3-4C41-9352-9D3112B5C416}"/>
              </a:ext>
            </a:extLst>
          </p:cNvPr>
          <p:cNvPicPr>
            <a:picLocks noChangeAspect="1"/>
          </p:cNvPicPr>
          <p:nvPr userDrawn="1"/>
        </p:nvPicPr>
        <p:blipFill>
          <a:blip r:embed="rId4"/>
          <a:srcRect/>
          <a:stretch/>
        </p:blipFill>
        <p:spPr>
          <a:xfrm>
            <a:off x="476746" y="353139"/>
            <a:ext cx="744262" cy="993215"/>
          </a:xfrm>
          <a:prstGeom prst="rect">
            <a:avLst/>
          </a:prstGeom>
        </p:spPr>
      </p:pic>
    </p:spTree>
    <p:extLst>
      <p:ext uri="{BB962C8B-B14F-4D97-AF65-F5344CB8AC3E}">
        <p14:creationId xmlns:p14="http://schemas.microsoft.com/office/powerpoint/2010/main" val="36707567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BA0ABDCC-D188-2F40-92DB-269FBA094FC3}"/>
              </a:ext>
            </a:extLst>
          </p:cNvPr>
          <p:cNvSpPr>
            <a:spLocks noGrp="1"/>
          </p:cNvSpPr>
          <p:nvPr>
            <p:ph type="pic" sz="quarter" idx="10" hasCustomPrompt="1"/>
          </p:nvPr>
        </p:nvSpPr>
        <p:spPr>
          <a:xfrm>
            <a:off x="192088" y="188913"/>
            <a:ext cx="11807825" cy="6480175"/>
          </a:xfrm>
          <a:solidFill>
            <a:schemeClr val="accent5"/>
          </a:solidFill>
        </p:spPr>
        <p:txBody>
          <a:bodyPr/>
          <a:lstStyle/>
          <a:p>
            <a:r>
              <a:rPr lang="en-GB" noProof="0" dirty="0"/>
              <a:t>Drag an image here or click the icon</a:t>
            </a:r>
          </a:p>
        </p:txBody>
      </p:sp>
      <p:sp>
        <p:nvSpPr>
          <p:cNvPr id="3" name="Rubrik 1">
            <a:extLst>
              <a:ext uri="{FF2B5EF4-FFF2-40B4-BE49-F238E27FC236}">
                <a16:creationId xmlns:a16="http://schemas.microsoft.com/office/drawing/2014/main" id="{F135484C-500B-9E4C-B6F0-E6CD5D0A1E1E}"/>
              </a:ext>
            </a:extLst>
          </p:cNvPr>
          <p:cNvSpPr>
            <a:spLocks noGrp="1"/>
          </p:cNvSpPr>
          <p:nvPr>
            <p:ph type="title" hasCustomPrompt="1"/>
          </p:nvPr>
        </p:nvSpPr>
        <p:spPr>
          <a:xfrm>
            <a:off x="192088" y="-406473"/>
            <a:ext cx="9272423" cy="304699"/>
          </a:xfrm>
        </p:spPr>
        <p:txBody>
          <a:bodyPr wrap="square" lIns="0" tIns="0" rIns="0" bIns="0">
            <a:spAutoFit/>
          </a:bodyPr>
          <a:lstStyle>
            <a:lvl1pPr>
              <a:defRPr sz="2200" baseline="0">
                <a:latin typeface="Arial" panose="020B0604020202020204" pitchFamily="34" charset="0"/>
                <a:cs typeface="Arial" panose="020B0604020202020204" pitchFamily="34" charset="0"/>
              </a:defRPr>
            </a:lvl1pPr>
          </a:lstStyle>
          <a:p>
            <a:r>
              <a:rPr lang="en-GB" noProof="0" dirty="0"/>
              <a:t>Click here to add a title</a:t>
            </a:r>
          </a:p>
        </p:txBody>
      </p:sp>
    </p:spTree>
    <p:extLst>
      <p:ext uri="{BB962C8B-B14F-4D97-AF65-F5344CB8AC3E}">
        <p14:creationId xmlns:p14="http://schemas.microsoft.com/office/powerpoint/2010/main" val="532029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7/3/2026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25472296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 small text box">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BA0ABDCC-D188-2F40-92DB-269FBA094FC3}"/>
              </a:ext>
            </a:extLst>
          </p:cNvPr>
          <p:cNvSpPr>
            <a:spLocks noGrp="1"/>
          </p:cNvSpPr>
          <p:nvPr>
            <p:ph type="pic" sz="quarter" idx="10" hasCustomPrompt="1"/>
          </p:nvPr>
        </p:nvSpPr>
        <p:spPr>
          <a:xfrm>
            <a:off x="192088" y="188913"/>
            <a:ext cx="11807825" cy="6480175"/>
          </a:xfrm>
          <a:solidFill>
            <a:schemeClr val="bg2"/>
          </a:solidFill>
        </p:spPr>
        <p:txBody>
          <a:bodyPr/>
          <a:lstStyle/>
          <a:p>
            <a:r>
              <a:rPr lang="en-GB" noProof="0" dirty="0"/>
              <a:t>Drag an image here or click the icon to add background image</a:t>
            </a:r>
          </a:p>
          <a:p>
            <a:endParaRPr lang="en-GB" noProof="0" dirty="0" err="1"/>
          </a:p>
        </p:txBody>
      </p:sp>
      <p:sp>
        <p:nvSpPr>
          <p:cNvPr id="5" name="Rubrik 1">
            <a:extLst>
              <a:ext uri="{FF2B5EF4-FFF2-40B4-BE49-F238E27FC236}">
                <a16:creationId xmlns:a16="http://schemas.microsoft.com/office/drawing/2014/main" id="{BC89AA35-97B1-624B-B69D-58914AF5B3AE}"/>
              </a:ext>
            </a:extLst>
          </p:cNvPr>
          <p:cNvSpPr>
            <a:spLocks noGrp="1"/>
          </p:cNvSpPr>
          <p:nvPr>
            <p:ph type="title" hasCustomPrompt="1"/>
          </p:nvPr>
        </p:nvSpPr>
        <p:spPr>
          <a:xfrm>
            <a:off x="8075612" y="4880235"/>
            <a:ext cx="4116387" cy="1205418"/>
          </a:xfrm>
          <a:solidFill>
            <a:schemeClr val="bg1"/>
          </a:solidFill>
        </p:spPr>
        <p:txBody>
          <a:bodyPr wrap="square" lIns="540000" tIns="360000" rIns="360000" bIns="468000">
            <a:spAutoFit/>
          </a:bodyPr>
          <a:lstStyle>
            <a:lvl1pPr>
              <a:lnSpc>
                <a:spcPct val="100000"/>
              </a:lnSpc>
              <a:defRPr sz="2400" baseline="0"/>
            </a:lvl1pPr>
          </a:lstStyle>
          <a:p>
            <a:r>
              <a:rPr lang="en-GB" noProof="0" dirty="0"/>
              <a:t>Add text</a:t>
            </a:r>
          </a:p>
        </p:txBody>
      </p:sp>
    </p:spTree>
    <p:extLst>
      <p:ext uri="{BB962C8B-B14F-4D97-AF65-F5344CB8AC3E}">
        <p14:creationId xmlns:p14="http://schemas.microsoft.com/office/powerpoint/2010/main" val="32520629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ement dark">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F29DD6FC-67D4-1147-8BFB-BFE7374E65BA}"/>
              </a:ext>
            </a:extLst>
          </p:cNvPr>
          <p:cNvSpPr/>
          <p:nvPr userDrawn="1"/>
        </p:nvSpPr>
        <p:spPr>
          <a:xfrm>
            <a:off x="192088" y="187656"/>
            <a:ext cx="11807825" cy="64814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 name="Rubrik 1">
            <a:extLst>
              <a:ext uri="{FF2B5EF4-FFF2-40B4-BE49-F238E27FC236}">
                <a16:creationId xmlns:a16="http://schemas.microsoft.com/office/drawing/2014/main" id="{06EFEA4A-5ABD-6A4D-88CB-42E58CB14292}"/>
              </a:ext>
            </a:extLst>
          </p:cNvPr>
          <p:cNvSpPr>
            <a:spLocks noGrp="1"/>
          </p:cNvSpPr>
          <p:nvPr>
            <p:ph type="title" hasCustomPrompt="1"/>
          </p:nvPr>
        </p:nvSpPr>
        <p:spPr>
          <a:xfrm>
            <a:off x="550800" y="2785298"/>
            <a:ext cx="11088000" cy="615553"/>
          </a:xfrm>
        </p:spPr>
        <p:txBody>
          <a:bodyPr bIns="0" anchor="ctr" anchorCtr="0">
            <a:spAutoFit/>
          </a:bodyPr>
          <a:lstStyle>
            <a:lvl1pPr algn="ctr">
              <a:lnSpc>
                <a:spcPct val="100000"/>
              </a:lnSpc>
              <a:defRPr sz="4000">
                <a:solidFill>
                  <a:schemeClr val="bg1"/>
                </a:solidFill>
              </a:defRPr>
            </a:lvl1pPr>
          </a:lstStyle>
          <a:p>
            <a:r>
              <a:rPr lang="en-GB" noProof="0" dirty="0"/>
              <a:t>Add text</a:t>
            </a:r>
          </a:p>
        </p:txBody>
      </p:sp>
      <p:pic>
        <p:nvPicPr>
          <p:cNvPr id="4" name="Bildobjekt 3">
            <a:extLst>
              <a:ext uri="{FF2B5EF4-FFF2-40B4-BE49-F238E27FC236}">
                <a16:creationId xmlns:a16="http://schemas.microsoft.com/office/drawing/2014/main" id="{B624D84F-F750-A94E-A87E-FC5BDF931DA0}"/>
              </a:ext>
            </a:extLst>
          </p:cNvPr>
          <p:cNvPicPr>
            <a:picLocks noChangeAspect="1"/>
          </p:cNvPicPr>
          <p:nvPr userDrawn="1"/>
        </p:nvPicPr>
        <p:blipFill>
          <a:blip r:embed="rId2"/>
          <a:srcRect/>
          <a:stretch/>
        </p:blipFill>
        <p:spPr>
          <a:xfrm>
            <a:off x="10989749" y="5561052"/>
            <a:ext cx="708739" cy="945809"/>
          </a:xfrm>
          <a:prstGeom prst="rect">
            <a:avLst/>
          </a:prstGeom>
        </p:spPr>
      </p:pic>
    </p:spTree>
    <p:extLst>
      <p:ext uri="{BB962C8B-B14F-4D97-AF65-F5344CB8AC3E}">
        <p14:creationId xmlns:p14="http://schemas.microsoft.com/office/powerpoint/2010/main" val="2155044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llage">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B3015678-1B21-F548-AB9E-9C139C0F751E}"/>
              </a:ext>
            </a:extLst>
          </p:cNvPr>
          <p:cNvSpPr>
            <a:spLocks noGrp="1"/>
          </p:cNvSpPr>
          <p:nvPr>
            <p:ph type="pic" sz="quarter" idx="10" hasCustomPrompt="1"/>
          </p:nvPr>
        </p:nvSpPr>
        <p:spPr>
          <a:xfrm>
            <a:off x="192088" y="188913"/>
            <a:ext cx="3924300" cy="3240087"/>
          </a:xfrm>
        </p:spPr>
        <p:txBody>
          <a:bodyPr/>
          <a:lstStyle/>
          <a:p>
            <a:r>
              <a:rPr lang="en-GB" noProof="0" dirty="0"/>
              <a:t>Add image</a:t>
            </a:r>
          </a:p>
        </p:txBody>
      </p:sp>
      <p:sp>
        <p:nvSpPr>
          <p:cNvPr id="5" name="Platshållare för bild 3">
            <a:extLst>
              <a:ext uri="{FF2B5EF4-FFF2-40B4-BE49-F238E27FC236}">
                <a16:creationId xmlns:a16="http://schemas.microsoft.com/office/drawing/2014/main" id="{8AF7B282-EE79-CC45-BF9C-0671C9A487DD}"/>
              </a:ext>
            </a:extLst>
          </p:cNvPr>
          <p:cNvSpPr>
            <a:spLocks noGrp="1"/>
          </p:cNvSpPr>
          <p:nvPr>
            <p:ph type="pic" sz="quarter" idx="11" hasCustomPrompt="1"/>
          </p:nvPr>
        </p:nvSpPr>
        <p:spPr>
          <a:xfrm>
            <a:off x="4116388" y="188913"/>
            <a:ext cx="3959224" cy="3240087"/>
          </a:xfrm>
        </p:spPr>
        <p:txBody>
          <a:bodyPr/>
          <a:lstStyle/>
          <a:p>
            <a:r>
              <a:rPr lang="en-GB" noProof="0" dirty="0"/>
              <a:t>Add image</a:t>
            </a:r>
          </a:p>
        </p:txBody>
      </p:sp>
      <p:sp>
        <p:nvSpPr>
          <p:cNvPr id="6" name="Platshållare för bild 3">
            <a:extLst>
              <a:ext uri="{FF2B5EF4-FFF2-40B4-BE49-F238E27FC236}">
                <a16:creationId xmlns:a16="http://schemas.microsoft.com/office/drawing/2014/main" id="{F692A12B-7004-EE49-9971-D747A70447CA}"/>
              </a:ext>
            </a:extLst>
          </p:cNvPr>
          <p:cNvSpPr>
            <a:spLocks noGrp="1"/>
          </p:cNvSpPr>
          <p:nvPr>
            <p:ph type="pic" sz="quarter" idx="12" hasCustomPrompt="1"/>
          </p:nvPr>
        </p:nvSpPr>
        <p:spPr>
          <a:xfrm>
            <a:off x="8075612" y="188913"/>
            <a:ext cx="3924302" cy="3240087"/>
          </a:xfrm>
        </p:spPr>
        <p:txBody>
          <a:bodyPr/>
          <a:lstStyle/>
          <a:p>
            <a:r>
              <a:rPr lang="en-GB" noProof="0" dirty="0"/>
              <a:t>Add image</a:t>
            </a:r>
          </a:p>
        </p:txBody>
      </p:sp>
      <p:sp>
        <p:nvSpPr>
          <p:cNvPr id="15" name="Platshållare för bild 3">
            <a:extLst>
              <a:ext uri="{FF2B5EF4-FFF2-40B4-BE49-F238E27FC236}">
                <a16:creationId xmlns:a16="http://schemas.microsoft.com/office/drawing/2014/main" id="{0DB67BB7-8CB4-5046-8AC2-E508709ACA09}"/>
              </a:ext>
            </a:extLst>
          </p:cNvPr>
          <p:cNvSpPr>
            <a:spLocks noGrp="1"/>
          </p:cNvSpPr>
          <p:nvPr>
            <p:ph type="pic" sz="quarter" idx="16" hasCustomPrompt="1"/>
          </p:nvPr>
        </p:nvSpPr>
        <p:spPr>
          <a:xfrm>
            <a:off x="192088" y="3428998"/>
            <a:ext cx="3924300" cy="3240087"/>
          </a:xfrm>
        </p:spPr>
        <p:txBody>
          <a:bodyPr/>
          <a:lstStyle/>
          <a:p>
            <a:r>
              <a:rPr lang="en-GB" noProof="0" dirty="0"/>
              <a:t>Add image</a:t>
            </a:r>
          </a:p>
        </p:txBody>
      </p:sp>
      <p:sp>
        <p:nvSpPr>
          <p:cNvPr id="16" name="Platshållare för bild 3">
            <a:extLst>
              <a:ext uri="{FF2B5EF4-FFF2-40B4-BE49-F238E27FC236}">
                <a16:creationId xmlns:a16="http://schemas.microsoft.com/office/drawing/2014/main" id="{04D25F2B-1A76-3943-8341-1E952FF295D3}"/>
              </a:ext>
            </a:extLst>
          </p:cNvPr>
          <p:cNvSpPr>
            <a:spLocks noGrp="1"/>
          </p:cNvSpPr>
          <p:nvPr>
            <p:ph type="pic" sz="quarter" idx="17" hasCustomPrompt="1"/>
          </p:nvPr>
        </p:nvSpPr>
        <p:spPr>
          <a:xfrm>
            <a:off x="4116388" y="3428997"/>
            <a:ext cx="3959224" cy="3240087"/>
          </a:xfrm>
        </p:spPr>
        <p:txBody>
          <a:bodyPr/>
          <a:lstStyle/>
          <a:p>
            <a:r>
              <a:rPr lang="en-GB" noProof="0" dirty="0"/>
              <a:t>Add image</a:t>
            </a:r>
          </a:p>
        </p:txBody>
      </p:sp>
      <p:sp>
        <p:nvSpPr>
          <p:cNvPr id="14" name="Platshållare för bild 3">
            <a:extLst>
              <a:ext uri="{FF2B5EF4-FFF2-40B4-BE49-F238E27FC236}">
                <a16:creationId xmlns:a16="http://schemas.microsoft.com/office/drawing/2014/main" id="{7D21BC8F-843D-4545-8437-C52123F558EE}"/>
              </a:ext>
            </a:extLst>
          </p:cNvPr>
          <p:cNvSpPr>
            <a:spLocks noGrp="1"/>
          </p:cNvSpPr>
          <p:nvPr>
            <p:ph type="pic" sz="quarter" idx="15" hasCustomPrompt="1"/>
          </p:nvPr>
        </p:nvSpPr>
        <p:spPr>
          <a:xfrm>
            <a:off x="8075612" y="3428999"/>
            <a:ext cx="3924302" cy="3240087"/>
          </a:xfrm>
        </p:spPr>
        <p:txBody>
          <a:bodyPr/>
          <a:lstStyle/>
          <a:p>
            <a:r>
              <a:rPr lang="en-GB" noProof="0" dirty="0"/>
              <a:t>Add image</a:t>
            </a:r>
          </a:p>
        </p:txBody>
      </p:sp>
      <p:sp>
        <p:nvSpPr>
          <p:cNvPr id="8" name="Rubrik 1">
            <a:extLst>
              <a:ext uri="{FF2B5EF4-FFF2-40B4-BE49-F238E27FC236}">
                <a16:creationId xmlns:a16="http://schemas.microsoft.com/office/drawing/2014/main" id="{D971C67A-26E8-0C4A-982B-7B5FF0696180}"/>
              </a:ext>
            </a:extLst>
          </p:cNvPr>
          <p:cNvSpPr>
            <a:spLocks noGrp="1"/>
          </p:cNvSpPr>
          <p:nvPr>
            <p:ph type="title" hasCustomPrompt="1"/>
          </p:nvPr>
        </p:nvSpPr>
        <p:spPr>
          <a:xfrm>
            <a:off x="192088" y="-406473"/>
            <a:ext cx="9266160" cy="304699"/>
          </a:xfrm>
        </p:spPr>
        <p:txBody>
          <a:bodyPr wrap="square" lIns="0" tIns="0" rIns="0" bIns="0">
            <a:spAutoFit/>
          </a:bodyPr>
          <a:lstStyle>
            <a:lvl1pPr>
              <a:defRPr sz="2200" baseline="0">
                <a:latin typeface="Arial" panose="020B0604020202020204" pitchFamily="34" charset="0"/>
                <a:cs typeface="Arial" panose="020B0604020202020204" pitchFamily="34" charset="0"/>
              </a:defRPr>
            </a:lvl1pPr>
          </a:lstStyle>
          <a:p>
            <a:r>
              <a:rPr lang="en-GB" noProof="0" dirty="0"/>
              <a:t>Click here to add a title</a:t>
            </a:r>
          </a:p>
        </p:txBody>
      </p:sp>
    </p:spTree>
    <p:extLst>
      <p:ext uri="{BB962C8B-B14F-4D97-AF65-F5344CB8AC3E}">
        <p14:creationId xmlns:p14="http://schemas.microsoft.com/office/powerpoint/2010/main" val="6210101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llage + text">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A506083C-36FA-EA41-9374-E68FDA30D00D}"/>
              </a:ext>
            </a:extLst>
          </p:cNvPr>
          <p:cNvSpPr/>
          <p:nvPr userDrawn="1"/>
        </p:nvSpPr>
        <p:spPr>
          <a:xfrm>
            <a:off x="4116388" y="3429000"/>
            <a:ext cx="3959224" cy="32400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 name="Rubrik 2">
            <a:extLst>
              <a:ext uri="{FF2B5EF4-FFF2-40B4-BE49-F238E27FC236}">
                <a16:creationId xmlns:a16="http://schemas.microsoft.com/office/drawing/2014/main" id="{DDB3530F-65D5-CD43-82D8-FBC17205FD15}"/>
              </a:ext>
            </a:extLst>
          </p:cNvPr>
          <p:cNvSpPr>
            <a:spLocks noGrp="1"/>
          </p:cNvSpPr>
          <p:nvPr>
            <p:ph type="title" hasCustomPrompt="1"/>
          </p:nvPr>
        </p:nvSpPr>
        <p:spPr>
          <a:xfrm>
            <a:off x="4116390" y="4216387"/>
            <a:ext cx="3959223" cy="1292662"/>
          </a:xfrm>
          <a:noFill/>
        </p:spPr>
        <p:txBody>
          <a:bodyPr wrap="square" lIns="468000" rIns="432000" bIns="0" anchor="ctr" anchorCtr="0">
            <a:spAutoFit/>
          </a:bodyPr>
          <a:lstStyle>
            <a:lvl1pPr>
              <a:lnSpc>
                <a:spcPct val="100000"/>
              </a:lnSpc>
              <a:defRPr sz="2800" baseline="0">
                <a:solidFill>
                  <a:schemeClr val="tx2"/>
                </a:solidFill>
              </a:defRPr>
            </a:lvl1pPr>
          </a:lstStyle>
          <a:p>
            <a:r>
              <a:rPr lang="en-GB" noProof="0" dirty="0"/>
              <a:t>Use this template when you need text in a collage</a:t>
            </a:r>
          </a:p>
        </p:txBody>
      </p:sp>
      <p:sp>
        <p:nvSpPr>
          <p:cNvPr id="4" name="Platshållare för bild 3">
            <a:extLst>
              <a:ext uri="{FF2B5EF4-FFF2-40B4-BE49-F238E27FC236}">
                <a16:creationId xmlns:a16="http://schemas.microsoft.com/office/drawing/2014/main" id="{B3015678-1B21-F548-AB9E-9C139C0F751E}"/>
              </a:ext>
            </a:extLst>
          </p:cNvPr>
          <p:cNvSpPr>
            <a:spLocks noGrp="1"/>
          </p:cNvSpPr>
          <p:nvPr>
            <p:ph type="pic" sz="quarter" idx="10" hasCustomPrompt="1"/>
          </p:nvPr>
        </p:nvSpPr>
        <p:spPr>
          <a:xfrm>
            <a:off x="192088" y="188913"/>
            <a:ext cx="3924300" cy="3240087"/>
          </a:xfrm>
        </p:spPr>
        <p:txBody>
          <a:bodyPr/>
          <a:lstStyle/>
          <a:p>
            <a:r>
              <a:rPr lang="en-GB" noProof="0" dirty="0"/>
              <a:t>Add image</a:t>
            </a:r>
          </a:p>
        </p:txBody>
      </p:sp>
      <p:sp>
        <p:nvSpPr>
          <p:cNvPr id="5" name="Platshållare för bild 3">
            <a:extLst>
              <a:ext uri="{FF2B5EF4-FFF2-40B4-BE49-F238E27FC236}">
                <a16:creationId xmlns:a16="http://schemas.microsoft.com/office/drawing/2014/main" id="{8AF7B282-EE79-CC45-BF9C-0671C9A487DD}"/>
              </a:ext>
            </a:extLst>
          </p:cNvPr>
          <p:cNvSpPr>
            <a:spLocks noGrp="1"/>
          </p:cNvSpPr>
          <p:nvPr>
            <p:ph type="pic" sz="quarter" idx="11" hasCustomPrompt="1"/>
          </p:nvPr>
        </p:nvSpPr>
        <p:spPr>
          <a:xfrm>
            <a:off x="4116388" y="188913"/>
            <a:ext cx="3959224" cy="3240087"/>
          </a:xfrm>
        </p:spPr>
        <p:txBody>
          <a:bodyPr/>
          <a:lstStyle/>
          <a:p>
            <a:r>
              <a:rPr lang="en-GB" noProof="0" dirty="0"/>
              <a:t>Add image</a:t>
            </a:r>
          </a:p>
        </p:txBody>
      </p:sp>
      <p:sp>
        <p:nvSpPr>
          <p:cNvPr id="6" name="Platshållare för bild 3">
            <a:extLst>
              <a:ext uri="{FF2B5EF4-FFF2-40B4-BE49-F238E27FC236}">
                <a16:creationId xmlns:a16="http://schemas.microsoft.com/office/drawing/2014/main" id="{F692A12B-7004-EE49-9971-D747A70447CA}"/>
              </a:ext>
            </a:extLst>
          </p:cNvPr>
          <p:cNvSpPr>
            <a:spLocks noGrp="1"/>
          </p:cNvSpPr>
          <p:nvPr>
            <p:ph type="pic" sz="quarter" idx="12" hasCustomPrompt="1"/>
          </p:nvPr>
        </p:nvSpPr>
        <p:spPr>
          <a:xfrm>
            <a:off x="8075612" y="188913"/>
            <a:ext cx="3924302" cy="3240087"/>
          </a:xfrm>
        </p:spPr>
        <p:txBody>
          <a:bodyPr/>
          <a:lstStyle/>
          <a:p>
            <a:r>
              <a:rPr lang="en-GB" noProof="0" dirty="0"/>
              <a:t>Add image</a:t>
            </a:r>
          </a:p>
        </p:txBody>
      </p:sp>
      <p:sp>
        <p:nvSpPr>
          <p:cNvPr id="15" name="Platshållare för bild 3">
            <a:extLst>
              <a:ext uri="{FF2B5EF4-FFF2-40B4-BE49-F238E27FC236}">
                <a16:creationId xmlns:a16="http://schemas.microsoft.com/office/drawing/2014/main" id="{0DB67BB7-8CB4-5046-8AC2-E508709ACA09}"/>
              </a:ext>
            </a:extLst>
          </p:cNvPr>
          <p:cNvSpPr>
            <a:spLocks noGrp="1"/>
          </p:cNvSpPr>
          <p:nvPr>
            <p:ph type="pic" sz="quarter" idx="16" hasCustomPrompt="1"/>
          </p:nvPr>
        </p:nvSpPr>
        <p:spPr>
          <a:xfrm>
            <a:off x="192088" y="3428998"/>
            <a:ext cx="3924300" cy="3240087"/>
          </a:xfrm>
        </p:spPr>
        <p:txBody>
          <a:bodyPr/>
          <a:lstStyle/>
          <a:p>
            <a:r>
              <a:rPr lang="en-GB" noProof="0" dirty="0"/>
              <a:t>Add image</a:t>
            </a:r>
          </a:p>
        </p:txBody>
      </p:sp>
      <p:sp>
        <p:nvSpPr>
          <p:cNvPr id="14" name="Platshållare för bild 3">
            <a:extLst>
              <a:ext uri="{FF2B5EF4-FFF2-40B4-BE49-F238E27FC236}">
                <a16:creationId xmlns:a16="http://schemas.microsoft.com/office/drawing/2014/main" id="{7D21BC8F-843D-4545-8437-C52123F558EE}"/>
              </a:ext>
            </a:extLst>
          </p:cNvPr>
          <p:cNvSpPr>
            <a:spLocks noGrp="1"/>
          </p:cNvSpPr>
          <p:nvPr>
            <p:ph type="pic" sz="quarter" idx="15" hasCustomPrompt="1"/>
          </p:nvPr>
        </p:nvSpPr>
        <p:spPr>
          <a:xfrm>
            <a:off x="8075612" y="3428999"/>
            <a:ext cx="3924302" cy="3240087"/>
          </a:xfrm>
        </p:spPr>
        <p:txBody>
          <a:bodyPr/>
          <a:lstStyle/>
          <a:p>
            <a:r>
              <a:rPr lang="en-GB" noProof="0" dirty="0"/>
              <a:t>Add image</a:t>
            </a:r>
          </a:p>
        </p:txBody>
      </p:sp>
    </p:spTree>
    <p:extLst>
      <p:ext uri="{BB962C8B-B14F-4D97-AF65-F5344CB8AC3E}">
        <p14:creationId xmlns:p14="http://schemas.microsoft.com/office/powerpoint/2010/main" val="25780855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llage + text dar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A506083C-36FA-EA41-9374-E68FDA30D00D}"/>
              </a:ext>
            </a:extLst>
          </p:cNvPr>
          <p:cNvSpPr/>
          <p:nvPr userDrawn="1"/>
        </p:nvSpPr>
        <p:spPr>
          <a:xfrm>
            <a:off x="4116388" y="3429000"/>
            <a:ext cx="3959224" cy="32400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 name="Rubrik 2">
            <a:extLst>
              <a:ext uri="{FF2B5EF4-FFF2-40B4-BE49-F238E27FC236}">
                <a16:creationId xmlns:a16="http://schemas.microsoft.com/office/drawing/2014/main" id="{3E1C5BC2-1B5A-DA4F-A220-7E22547FE67A}"/>
              </a:ext>
            </a:extLst>
          </p:cNvPr>
          <p:cNvSpPr>
            <a:spLocks noGrp="1"/>
          </p:cNvSpPr>
          <p:nvPr>
            <p:ph type="title" hasCustomPrompt="1"/>
          </p:nvPr>
        </p:nvSpPr>
        <p:spPr>
          <a:xfrm>
            <a:off x="4116390" y="4216387"/>
            <a:ext cx="3959223" cy="1292662"/>
          </a:xfrm>
          <a:noFill/>
        </p:spPr>
        <p:txBody>
          <a:bodyPr wrap="square" lIns="468000" rIns="432000" bIns="0" anchor="ctr" anchorCtr="0">
            <a:spAutoFit/>
          </a:bodyPr>
          <a:lstStyle>
            <a:lvl1pPr>
              <a:lnSpc>
                <a:spcPct val="100000"/>
              </a:lnSpc>
              <a:defRPr sz="2800">
                <a:solidFill>
                  <a:schemeClr val="bg1"/>
                </a:solidFill>
              </a:defRPr>
            </a:lvl1pPr>
          </a:lstStyle>
          <a:p>
            <a:r>
              <a:rPr lang="en-GB" noProof="0" dirty="0"/>
              <a:t>Use this template when you need text in a collage</a:t>
            </a:r>
          </a:p>
        </p:txBody>
      </p:sp>
      <p:sp>
        <p:nvSpPr>
          <p:cNvPr id="4" name="Platshållare för bild 3">
            <a:extLst>
              <a:ext uri="{FF2B5EF4-FFF2-40B4-BE49-F238E27FC236}">
                <a16:creationId xmlns:a16="http://schemas.microsoft.com/office/drawing/2014/main" id="{B3015678-1B21-F548-AB9E-9C139C0F751E}"/>
              </a:ext>
            </a:extLst>
          </p:cNvPr>
          <p:cNvSpPr>
            <a:spLocks noGrp="1"/>
          </p:cNvSpPr>
          <p:nvPr>
            <p:ph type="pic" sz="quarter" idx="10" hasCustomPrompt="1"/>
          </p:nvPr>
        </p:nvSpPr>
        <p:spPr>
          <a:xfrm>
            <a:off x="192088" y="188913"/>
            <a:ext cx="3924300" cy="3240087"/>
          </a:xfrm>
        </p:spPr>
        <p:txBody>
          <a:bodyPr/>
          <a:lstStyle/>
          <a:p>
            <a:r>
              <a:rPr lang="en-GB" noProof="0" dirty="0"/>
              <a:t>Add image</a:t>
            </a:r>
          </a:p>
        </p:txBody>
      </p:sp>
      <p:sp>
        <p:nvSpPr>
          <p:cNvPr id="5" name="Platshållare för bild 3">
            <a:extLst>
              <a:ext uri="{FF2B5EF4-FFF2-40B4-BE49-F238E27FC236}">
                <a16:creationId xmlns:a16="http://schemas.microsoft.com/office/drawing/2014/main" id="{8AF7B282-EE79-CC45-BF9C-0671C9A487DD}"/>
              </a:ext>
            </a:extLst>
          </p:cNvPr>
          <p:cNvSpPr>
            <a:spLocks noGrp="1"/>
          </p:cNvSpPr>
          <p:nvPr>
            <p:ph type="pic" sz="quarter" idx="11" hasCustomPrompt="1"/>
          </p:nvPr>
        </p:nvSpPr>
        <p:spPr>
          <a:xfrm>
            <a:off x="4116388" y="188913"/>
            <a:ext cx="3959224" cy="3240087"/>
          </a:xfrm>
        </p:spPr>
        <p:txBody>
          <a:bodyPr/>
          <a:lstStyle/>
          <a:p>
            <a:r>
              <a:rPr lang="en-GB" noProof="0" dirty="0"/>
              <a:t>Add image</a:t>
            </a:r>
          </a:p>
        </p:txBody>
      </p:sp>
      <p:sp>
        <p:nvSpPr>
          <p:cNvPr id="6" name="Platshållare för bild 3">
            <a:extLst>
              <a:ext uri="{FF2B5EF4-FFF2-40B4-BE49-F238E27FC236}">
                <a16:creationId xmlns:a16="http://schemas.microsoft.com/office/drawing/2014/main" id="{F692A12B-7004-EE49-9971-D747A70447CA}"/>
              </a:ext>
            </a:extLst>
          </p:cNvPr>
          <p:cNvSpPr>
            <a:spLocks noGrp="1"/>
          </p:cNvSpPr>
          <p:nvPr>
            <p:ph type="pic" sz="quarter" idx="12" hasCustomPrompt="1"/>
          </p:nvPr>
        </p:nvSpPr>
        <p:spPr>
          <a:xfrm>
            <a:off x="8075612" y="188913"/>
            <a:ext cx="3924302" cy="3240087"/>
          </a:xfrm>
        </p:spPr>
        <p:txBody>
          <a:bodyPr/>
          <a:lstStyle/>
          <a:p>
            <a:r>
              <a:rPr lang="en-GB" noProof="0" dirty="0"/>
              <a:t>Add image</a:t>
            </a:r>
          </a:p>
        </p:txBody>
      </p:sp>
      <p:sp>
        <p:nvSpPr>
          <p:cNvPr id="15" name="Platshållare för bild 3">
            <a:extLst>
              <a:ext uri="{FF2B5EF4-FFF2-40B4-BE49-F238E27FC236}">
                <a16:creationId xmlns:a16="http://schemas.microsoft.com/office/drawing/2014/main" id="{0DB67BB7-8CB4-5046-8AC2-E508709ACA09}"/>
              </a:ext>
            </a:extLst>
          </p:cNvPr>
          <p:cNvSpPr>
            <a:spLocks noGrp="1"/>
          </p:cNvSpPr>
          <p:nvPr>
            <p:ph type="pic" sz="quarter" idx="16" hasCustomPrompt="1"/>
          </p:nvPr>
        </p:nvSpPr>
        <p:spPr>
          <a:xfrm>
            <a:off x="192088" y="3428998"/>
            <a:ext cx="3924300" cy="3240087"/>
          </a:xfrm>
        </p:spPr>
        <p:txBody>
          <a:bodyPr/>
          <a:lstStyle/>
          <a:p>
            <a:r>
              <a:rPr lang="en-GB" noProof="0" dirty="0"/>
              <a:t>Add image</a:t>
            </a:r>
          </a:p>
        </p:txBody>
      </p:sp>
      <p:sp>
        <p:nvSpPr>
          <p:cNvPr id="14" name="Platshållare för bild 3">
            <a:extLst>
              <a:ext uri="{FF2B5EF4-FFF2-40B4-BE49-F238E27FC236}">
                <a16:creationId xmlns:a16="http://schemas.microsoft.com/office/drawing/2014/main" id="{7D21BC8F-843D-4545-8437-C52123F558EE}"/>
              </a:ext>
            </a:extLst>
          </p:cNvPr>
          <p:cNvSpPr>
            <a:spLocks noGrp="1"/>
          </p:cNvSpPr>
          <p:nvPr>
            <p:ph type="pic" sz="quarter" idx="15" hasCustomPrompt="1"/>
          </p:nvPr>
        </p:nvSpPr>
        <p:spPr>
          <a:xfrm>
            <a:off x="8075612" y="3428999"/>
            <a:ext cx="3924302" cy="3240087"/>
          </a:xfrm>
        </p:spPr>
        <p:txBody>
          <a:bodyPr/>
          <a:lstStyle/>
          <a:p>
            <a:r>
              <a:rPr lang="en-GB" noProof="0" dirty="0"/>
              <a:t>Add image</a:t>
            </a:r>
          </a:p>
        </p:txBody>
      </p:sp>
    </p:spTree>
    <p:extLst>
      <p:ext uri="{BB962C8B-B14F-4D97-AF65-F5344CB8AC3E}">
        <p14:creationId xmlns:p14="http://schemas.microsoft.com/office/powerpoint/2010/main" val="1319432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7" name="Date Placeholder 6"/>
          <p:cNvSpPr>
            <a:spLocks noGrp="1"/>
          </p:cNvSpPr>
          <p:nvPr>
            <p:ph type="dt" sz="half" idx="10"/>
          </p:nvPr>
        </p:nvSpPr>
        <p:spPr/>
        <p:txBody>
          <a:bodyPr/>
          <a:lstStyle/>
          <a:p>
            <a:fld id="{1160EA64-D806-43AC-9DF2-F8C432F32B4C}" type="datetimeFigureOut">
              <a:rPr lang="en-US" smtClean="0"/>
              <a:t>7/3/2026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421142161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8" name="Date Placeholder 7"/>
          <p:cNvSpPr>
            <a:spLocks noGrp="1"/>
          </p:cNvSpPr>
          <p:nvPr>
            <p:ph type="dt" sz="half" idx="10"/>
          </p:nvPr>
        </p:nvSpPr>
        <p:spPr/>
        <p:txBody>
          <a:bodyPr/>
          <a:lstStyle/>
          <a:p>
            <a:fld id="{1160EA64-D806-43AC-9DF2-F8C432F32B4C}" type="datetimeFigureOut">
              <a:rPr lang="en-US" smtClean="0"/>
              <a:t>7/3/2026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2934431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583436" y="3143250"/>
            <a:ext cx="4270248" cy="259677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7" name="Date Placeholder 6"/>
          <p:cNvSpPr>
            <a:spLocks noGrp="1"/>
          </p:cNvSpPr>
          <p:nvPr>
            <p:ph type="dt" sz="half" idx="10"/>
          </p:nvPr>
        </p:nvSpPr>
        <p:spPr/>
        <p:txBody>
          <a:bodyPr/>
          <a:lstStyle/>
          <a:p>
            <a:fld id="{1160EA64-D806-43AC-9DF2-F8C432F32B4C}" type="datetimeFigureOut">
              <a:rPr lang="en-US" smtClean="0"/>
              <a:t>7/3/2026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‹nr.›</a:t>
            </a:fld>
            <a:endParaRPr lang="en-US" dirty="0"/>
          </a:p>
        </p:txBody>
      </p:sp>
      <p:sp>
        <p:nvSpPr>
          <p:cNvPr id="10" name="Title 9"/>
          <p:cNvSpPr>
            <a:spLocks noGrp="1"/>
          </p:cNvSpPr>
          <p:nvPr>
            <p:ph type="title"/>
          </p:nvPr>
        </p:nvSpPr>
        <p:spPr/>
        <p:txBody>
          <a:bodyPr/>
          <a:lstStyle/>
          <a:p>
            <a:r>
              <a:rPr lang="sv-SE"/>
              <a:t>Klicka här för att ändra mall för rubrikformat</a:t>
            </a:r>
            <a:endParaRPr lang="en-US" dirty="0"/>
          </a:p>
        </p:txBody>
      </p:sp>
    </p:spTree>
    <p:extLst>
      <p:ext uri="{BB962C8B-B14F-4D97-AF65-F5344CB8AC3E}">
        <p14:creationId xmlns:p14="http://schemas.microsoft.com/office/powerpoint/2010/main" val="3408867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1160EA64-D806-43AC-9DF2-F8C432F32B4C}" type="datetimeFigureOut">
              <a:rPr lang="en-US" smtClean="0"/>
              <a:t>7/3/2026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1059133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60EA64-D806-43AC-9DF2-F8C432F32B4C}" type="datetimeFigureOut">
              <a:rPr lang="en-US" smtClean="0"/>
              <a:t>7/3/2026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3242691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sv-SE"/>
              <a:t>Klicka här för att ändra mall för rubrikformat</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1160EA64-D806-43AC-9DF2-F8C432F32B4C}" type="datetimeFigureOut">
              <a:rPr lang="en-US" smtClean="0"/>
              <a:t>7/3/2026</a:t>
            </a:fld>
            <a:endParaRPr lang="en-US" dirty="0"/>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1779226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1160EA64-D806-43AC-9DF2-F8C432F32B4C}" type="datetimeFigureOut">
              <a:rPr lang="en-US" smtClean="0"/>
              <a:t>7/3/2026</a:t>
            </a:fld>
            <a:endParaRPr lang="en-US" dirty="0"/>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2790573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smtClean="0"/>
              <a:t>7/3/2026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smtClean="0"/>
              <a:pPr/>
              <a:t>‹nr.›</a:t>
            </a:fld>
            <a:endParaRPr lang="en-US" dirty="0"/>
          </a:p>
        </p:txBody>
      </p:sp>
    </p:spTree>
    <p:extLst>
      <p:ext uri="{BB962C8B-B14F-4D97-AF65-F5344CB8AC3E}">
        <p14:creationId xmlns:p14="http://schemas.microsoft.com/office/powerpoint/2010/main" val="162653724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23" r:id="rId14"/>
    <p:sldLayoutId id="2147483663" r:id="rId15"/>
    <p:sldLayoutId id="2147483664" r:id="rId16"/>
    <p:sldLayoutId id="2147483665" r:id="rId17"/>
    <p:sldLayoutId id="2147483666" r:id="rId18"/>
    <p:sldLayoutId id="2147483655" r:id="rId19"/>
    <p:sldLayoutId id="2147483658" r:id="rId20"/>
    <p:sldLayoutId id="2147483671" r:id="rId21"/>
    <p:sldLayoutId id="2147483659" r:id="rId22"/>
    <p:sldLayoutId id="2147483660" r:id="rId23"/>
    <p:sldLayoutId id="2147483672" r:id="rId24"/>
  </p:sldLayoutIdLst>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121" userDrawn="1">
          <p15:clr>
            <a:srgbClr val="F26B43"/>
          </p15:clr>
        </p15:guide>
        <p15:guide id="4" pos="7559" userDrawn="1">
          <p15:clr>
            <a:srgbClr val="F26B43"/>
          </p15:clr>
        </p15:guide>
        <p15:guide id="5" pos="2593" userDrawn="1">
          <p15:clr>
            <a:srgbClr val="F26B43"/>
          </p15:clr>
        </p15:guide>
        <p15:guide id="6" pos="5087" userDrawn="1">
          <p15:clr>
            <a:srgbClr val="F26B43"/>
          </p15:clr>
        </p15:guide>
        <p15:guide id="7" orient="horz" pos="4201" userDrawn="1">
          <p15:clr>
            <a:srgbClr val="F26B43"/>
          </p15:clr>
        </p15:guide>
        <p15:guide id="8" orient="horz" pos="11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www.powerus.e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powerus.e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46A83086-8D2A-C94D-6FF7-C4D2CFDDE754}"/>
              </a:ext>
            </a:extLst>
          </p:cNvPr>
          <p:cNvSpPr>
            <a:spLocks noGrp="1"/>
          </p:cNvSpPr>
          <p:nvPr>
            <p:ph type="ctrTitle"/>
          </p:nvPr>
        </p:nvSpPr>
        <p:spPr>
          <a:xfrm>
            <a:off x="1600200" y="1110077"/>
            <a:ext cx="8991600" cy="1645920"/>
          </a:xfrm>
        </p:spPr>
        <p:txBody>
          <a:bodyPr>
            <a:normAutofit fontScale="90000"/>
          </a:bodyPr>
          <a:lstStyle/>
          <a:p>
            <a:r>
              <a:rPr lang="en-GB" sz="4000" dirty="0">
                <a:latin typeface="Aptos"/>
              </a:rPr>
              <a:t>Mending Gaps for the promotion of recovery and resilience in mental health</a:t>
            </a:r>
            <a:endParaRPr lang="sv-SE" dirty="0"/>
          </a:p>
        </p:txBody>
      </p:sp>
      <p:sp>
        <p:nvSpPr>
          <p:cNvPr id="5" name="Underrubrik 4">
            <a:extLst>
              <a:ext uri="{FF2B5EF4-FFF2-40B4-BE49-F238E27FC236}">
                <a16:creationId xmlns:a16="http://schemas.microsoft.com/office/drawing/2014/main" id="{71582496-0A4A-358E-3277-0D524F0A6DC6}"/>
              </a:ext>
            </a:extLst>
          </p:cNvPr>
          <p:cNvSpPr>
            <a:spLocks noGrp="1"/>
          </p:cNvSpPr>
          <p:nvPr>
            <p:ph type="subTitle" idx="1"/>
          </p:nvPr>
        </p:nvSpPr>
        <p:spPr>
          <a:xfrm>
            <a:off x="2695194" y="3294305"/>
            <a:ext cx="6801612" cy="2099627"/>
          </a:xfrm>
        </p:spPr>
        <p:txBody>
          <a:bodyPr>
            <a:normAutofit/>
          </a:bodyPr>
          <a:lstStyle/>
          <a:p>
            <a:r>
              <a:rPr lang="sv-SE" dirty="0"/>
              <a:t>Helen Casey, </a:t>
            </a:r>
            <a:r>
              <a:rPr lang="sv-SE" dirty="0" err="1"/>
              <a:t>Open</a:t>
            </a:r>
            <a:r>
              <a:rPr lang="sv-SE" dirty="0"/>
              <a:t> University, UK</a:t>
            </a:r>
          </a:p>
          <a:p>
            <a:r>
              <a:rPr lang="sv-SE" dirty="0"/>
              <a:t>Cecilia Heule, Lund University, Sweden</a:t>
            </a:r>
          </a:p>
          <a:p>
            <a:r>
              <a:rPr lang="sv-SE" dirty="0">
                <a:hlinkClick r:id="rId2"/>
              </a:rPr>
              <a:t>www.powerus.eu</a:t>
            </a:r>
            <a:endParaRPr lang="sv-SE" dirty="0"/>
          </a:p>
          <a:p>
            <a:endParaRPr lang="sv-SE" dirty="0"/>
          </a:p>
        </p:txBody>
      </p:sp>
      <p:pic>
        <p:nvPicPr>
          <p:cNvPr id="3" name="Bildobjekt 2">
            <a:extLst>
              <a:ext uri="{FF2B5EF4-FFF2-40B4-BE49-F238E27FC236}">
                <a16:creationId xmlns:a16="http://schemas.microsoft.com/office/drawing/2014/main" id="{B8ED1617-8BFC-CCEF-494A-A1A92D73CE41}"/>
              </a:ext>
            </a:extLst>
          </p:cNvPr>
          <p:cNvPicPr>
            <a:picLocks noChangeAspect="1"/>
          </p:cNvPicPr>
          <p:nvPr/>
        </p:nvPicPr>
        <p:blipFill>
          <a:blip r:embed="rId3"/>
          <a:stretch>
            <a:fillRect/>
          </a:stretch>
        </p:blipFill>
        <p:spPr>
          <a:xfrm>
            <a:off x="4384589" y="4845604"/>
            <a:ext cx="3422822" cy="1096655"/>
          </a:xfrm>
          <a:prstGeom prst="rect">
            <a:avLst/>
          </a:prstGeom>
        </p:spPr>
      </p:pic>
    </p:spTree>
    <p:extLst>
      <p:ext uri="{BB962C8B-B14F-4D97-AF65-F5344CB8AC3E}">
        <p14:creationId xmlns:p14="http://schemas.microsoft.com/office/powerpoint/2010/main" val="1967721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804672" y="964692"/>
            <a:ext cx="5894832" cy="1188720"/>
          </a:xfrm>
        </p:spPr>
        <p:txBody>
          <a:bodyPr>
            <a:normAutofit/>
          </a:bodyPr>
          <a:lstStyle/>
          <a:p>
            <a:r>
              <a:rPr lang="sv-SE"/>
              <a:t>Gaps </a:t>
            </a:r>
            <a:r>
              <a:rPr lang="sv-SE" err="1"/>
              <a:t>limiting</a:t>
            </a:r>
            <a:r>
              <a:rPr lang="sv-SE"/>
              <a:t> social </a:t>
            </a:r>
            <a:r>
              <a:rPr lang="sv-SE" err="1"/>
              <a:t>work</a:t>
            </a:r>
            <a:br>
              <a:rPr lang="sv-SE"/>
            </a:br>
            <a:endParaRPr lang="sv-SE"/>
          </a:p>
        </p:txBody>
      </p:sp>
      <p:sp>
        <p:nvSpPr>
          <p:cNvPr id="3" name="Platshållare för innehåll 2"/>
          <p:cNvSpPr>
            <a:spLocks noGrp="1"/>
          </p:cNvSpPr>
          <p:nvPr>
            <p:ph idx="1"/>
          </p:nvPr>
        </p:nvSpPr>
        <p:spPr>
          <a:xfrm>
            <a:off x="803243" y="2638044"/>
            <a:ext cx="5963317" cy="3263206"/>
          </a:xfrm>
        </p:spPr>
        <p:txBody>
          <a:bodyPr>
            <a:normAutofit/>
          </a:bodyPr>
          <a:lstStyle/>
          <a:p>
            <a:endParaRPr lang="sv-SE"/>
          </a:p>
          <a:p>
            <a:r>
              <a:rPr lang="sv-SE" err="1"/>
              <a:t>Between</a:t>
            </a:r>
            <a:r>
              <a:rPr lang="sv-SE"/>
              <a:t> social </a:t>
            </a:r>
            <a:r>
              <a:rPr lang="sv-SE" err="1"/>
              <a:t>workers</a:t>
            </a:r>
            <a:r>
              <a:rPr lang="sv-SE"/>
              <a:t> and service </a:t>
            </a:r>
            <a:r>
              <a:rPr lang="sv-SE" err="1"/>
              <a:t>users</a:t>
            </a:r>
            <a:r>
              <a:rPr lang="sv-SE"/>
              <a:t>.</a:t>
            </a:r>
            <a:br>
              <a:rPr lang="sv-SE"/>
            </a:br>
            <a:endParaRPr lang="sv-SE"/>
          </a:p>
          <a:p>
            <a:r>
              <a:rPr lang="sv-SE" err="1"/>
              <a:t>Between</a:t>
            </a:r>
            <a:r>
              <a:rPr lang="sv-SE"/>
              <a:t> expert </a:t>
            </a:r>
            <a:r>
              <a:rPr lang="sv-SE" err="1"/>
              <a:t>knowledge</a:t>
            </a:r>
            <a:r>
              <a:rPr lang="sv-SE"/>
              <a:t> and </a:t>
            </a:r>
            <a:r>
              <a:rPr lang="sv-SE" err="1"/>
              <a:t>knowledge</a:t>
            </a:r>
            <a:r>
              <a:rPr lang="sv-SE"/>
              <a:t> </a:t>
            </a:r>
            <a:r>
              <a:rPr lang="sv-SE" err="1"/>
              <a:t>that</a:t>
            </a:r>
            <a:r>
              <a:rPr lang="sv-SE"/>
              <a:t> </a:t>
            </a:r>
            <a:r>
              <a:rPr lang="sv-SE" err="1"/>
              <a:t>comes</a:t>
            </a:r>
            <a:r>
              <a:rPr lang="sv-SE"/>
              <a:t> from service </a:t>
            </a:r>
            <a:r>
              <a:rPr lang="sv-SE" err="1"/>
              <a:t>users</a:t>
            </a:r>
            <a:r>
              <a:rPr lang="sv-SE"/>
              <a:t> </a:t>
            </a:r>
            <a:r>
              <a:rPr lang="sv-SE" err="1"/>
              <a:t>experiences</a:t>
            </a:r>
            <a:r>
              <a:rPr lang="sv-SE"/>
              <a:t>.</a:t>
            </a:r>
            <a:br>
              <a:rPr lang="sv-SE"/>
            </a:br>
            <a:endParaRPr lang="sv-SE"/>
          </a:p>
          <a:p>
            <a:r>
              <a:rPr lang="sv-SE" err="1"/>
              <a:t>Between</a:t>
            </a:r>
            <a:r>
              <a:rPr lang="sv-SE"/>
              <a:t> social </a:t>
            </a:r>
            <a:r>
              <a:rPr lang="sv-SE" err="1"/>
              <a:t>work</a:t>
            </a:r>
            <a:r>
              <a:rPr lang="sv-SE"/>
              <a:t> </a:t>
            </a:r>
            <a:r>
              <a:rPr lang="sv-SE" err="1"/>
              <a:t>practice</a:t>
            </a:r>
            <a:r>
              <a:rPr lang="sv-SE"/>
              <a:t> and social </a:t>
            </a:r>
            <a:r>
              <a:rPr lang="sv-SE" err="1"/>
              <a:t>work</a:t>
            </a:r>
            <a:r>
              <a:rPr lang="sv-SE"/>
              <a:t> </a:t>
            </a:r>
            <a:r>
              <a:rPr lang="sv-SE" err="1"/>
              <a:t>education</a:t>
            </a:r>
            <a:r>
              <a:rPr lang="sv-SE"/>
              <a:t>.</a:t>
            </a:r>
            <a:br>
              <a:rPr lang="sv-SE"/>
            </a:br>
            <a:endParaRPr lang="sv-SE"/>
          </a:p>
          <a:p>
            <a:r>
              <a:rPr lang="sv-SE" err="1"/>
              <a:t>Between</a:t>
            </a:r>
            <a:r>
              <a:rPr lang="sv-SE"/>
              <a:t> researchers and </a:t>
            </a:r>
            <a:r>
              <a:rPr lang="sv-SE" err="1"/>
              <a:t>those</a:t>
            </a:r>
            <a:r>
              <a:rPr lang="sv-SE"/>
              <a:t> </a:t>
            </a:r>
            <a:r>
              <a:rPr lang="sv-SE" err="1"/>
              <a:t>who</a:t>
            </a:r>
            <a:r>
              <a:rPr lang="sv-SE"/>
              <a:t> </a:t>
            </a:r>
            <a:r>
              <a:rPr lang="sv-SE" err="1"/>
              <a:t>are</a:t>
            </a:r>
            <a:r>
              <a:rPr lang="sv-SE"/>
              <a:t> </a:t>
            </a:r>
            <a:r>
              <a:rPr lang="sv-SE" err="1"/>
              <a:t>researched</a:t>
            </a:r>
            <a:r>
              <a:rPr lang="sv-SE"/>
              <a:t>.</a:t>
            </a:r>
          </a:p>
        </p:txBody>
      </p:sp>
      <p:pic>
        <p:nvPicPr>
          <p:cNvPr id="7" name="Graphic 6" descr="Social Network">
            <a:extLst>
              <a:ext uri="{FF2B5EF4-FFF2-40B4-BE49-F238E27FC236}">
                <a16:creationId xmlns:a16="http://schemas.microsoft.com/office/drawing/2014/main" id="{900932DC-DD71-93C8-C43D-364B423E6CF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715890" y="1768763"/>
            <a:ext cx="3328416" cy="3328416"/>
          </a:xfrm>
          <a:prstGeom prst="rect">
            <a:avLst/>
          </a:prstGeom>
        </p:spPr>
      </p:pic>
    </p:spTree>
    <p:extLst>
      <p:ext uri="{BB962C8B-B14F-4D97-AF65-F5344CB8AC3E}">
        <p14:creationId xmlns:p14="http://schemas.microsoft.com/office/powerpoint/2010/main" val="2730040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712BE-4B18-4FE7-A9A9-4F39D0431FE1}"/>
              </a:ext>
            </a:extLst>
          </p:cNvPr>
          <p:cNvSpPr>
            <a:spLocks noGrp="1"/>
          </p:cNvSpPr>
          <p:nvPr>
            <p:ph type="title"/>
          </p:nvPr>
        </p:nvSpPr>
        <p:spPr/>
        <p:txBody>
          <a:bodyPr>
            <a:normAutofit/>
          </a:bodyPr>
          <a:lstStyle/>
          <a:p>
            <a:r>
              <a:rPr lang="en-GB" dirty="0"/>
              <a:t>Mending gaps with </a:t>
            </a:r>
            <a:r>
              <a:rPr lang="en-GB"/>
              <a:t>marginalised</a:t>
            </a:r>
            <a:r>
              <a:rPr lang="en-GB" dirty="0"/>
              <a:t> communities</a:t>
            </a:r>
          </a:p>
        </p:txBody>
      </p:sp>
      <p:graphicFrame>
        <p:nvGraphicFramePr>
          <p:cNvPr id="5" name="Content Placeholder 2">
            <a:extLst>
              <a:ext uri="{FF2B5EF4-FFF2-40B4-BE49-F238E27FC236}">
                <a16:creationId xmlns:a16="http://schemas.microsoft.com/office/drawing/2014/main" id="{22EF9E52-4FB0-375F-CF43-3DBC30B1A95D}"/>
              </a:ext>
            </a:extLst>
          </p:cNvPr>
          <p:cNvGraphicFramePr>
            <a:graphicFrameLocks noGrp="1"/>
          </p:cNvGraphicFramePr>
          <p:nvPr>
            <p:ph idx="1"/>
            <p:extLst>
              <p:ext uri="{D42A27DB-BD31-4B8C-83A1-F6EECF244321}">
                <p14:modId xmlns:p14="http://schemas.microsoft.com/office/powerpoint/2010/main" val="1214318264"/>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2458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9D48E-100E-DF1C-B4EB-1B6E56467479}"/>
              </a:ext>
            </a:extLst>
          </p:cNvPr>
          <p:cNvSpPr>
            <a:spLocks noGrp="1"/>
          </p:cNvSpPr>
          <p:nvPr>
            <p:ph type="title"/>
          </p:nvPr>
        </p:nvSpPr>
        <p:spPr>
          <a:xfrm>
            <a:off x="804672" y="978776"/>
            <a:ext cx="5925310" cy="1174991"/>
          </a:xfrm>
        </p:spPr>
        <p:txBody>
          <a:bodyPr>
            <a:normAutofit/>
          </a:bodyPr>
          <a:lstStyle/>
          <a:p>
            <a:r>
              <a:rPr lang="en-GB" sz="2400"/>
              <a:t>co-producing the educational curriculum</a:t>
            </a:r>
          </a:p>
        </p:txBody>
      </p:sp>
      <p:sp>
        <p:nvSpPr>
          <p:cNvPr id="3" name="Content Placeholder 2">
            <a:extLst>
              <a:ext uri="{FF2B5EF4-FFF2-40B4-BE49-F238E27FC236}">
                <a16:creationId xmlns:a16="http://schemas.microsoft.com/office/drawing/2014/main" id="{34B8B9BD-EB8D-72CB-040D-BC185E3E8A55}"/>
              </a:ext>
            </a:extLst>
          </p:cNvPr>
          <p:cNvSpPr>
            <a:spLocks noGrp="1"/>
          </p:cNvSpPr>
          <p:nvPr>
            <p:ph idx="1"/>
          </p:nvPr>
        </p:nvSpPr>
        <p:spPr>
          <a:xfrm>
            <a:off x="804672" y="2640692"/>
            <a:ext cx="5925310" cy="3255252"/>
          </a:xfrm>
        </p:spPr>
        <p:txBody>
          <a:bodyPr vert="horz" lIns="91440" tIns="45720" rIns="91440" bIns="45720" rtlCol="0">
            <a:normAutofit/>
          </a:bodyPr>
          <a:lstStyle/>
          <a:p>
            <a:r>
              <a:rPr lang="en-GB" dirty="0">
                <a:latin typeface="Calibri"/>
                <a:ea typeface="Calibri"/>
                <a:cs typeface="Calibri"/>
              </a:rPr>
              <a:t>Co-designing course content including range of audio and visual resources</a:t>
            </a:r>
          </a:p>
          <a:p>
            <a:r>
              <a:rPr lang="en-GB" dirty="0">
                <a:latin typeface="Calibri"/>
                <a:ea typeface="Calibri"/>
                <a:cs typeface="Calibri"/>
              </a:rPr>
              <a:t>Working with community partners to identify gaps in professional learning</a:t>
            </a:r>
          </a:p>
          <a:p>
            <a:r>
              <a:rPr lang="en-GB" dirty="0">
                <a:latin typeface="Calibri"/>
                <a:ea typeface="Calibri"/>
                <a:cs typeface="Calibri"/>
              </a:rPr>
              <a:t>Co-education roles in teaching and assessment</a:t>
            </a:r>
          </a:p>
          <a:p>
            <a:r>
              <a:rPr lang="en-GB" dirty="0">
                <a:latin typeface="Calibri"/>
                <a:ea typeface="Calibri"/>
                <a:cs typeface="Calibri"/>
              </a:rPr>
              <a:t>Co-leadership in research centre developments</a:t>
            </a:r>
          </a:p>
          <a:p>
            <a:endParaRPr lang="en-GB" dirty="0">
              <a:latin typeface="Calibri"/>
              <a:ea typeface="Calibri"/>
              <a:cs typeface="Calibri"/>
            </a:endParaRPr>
          </a:p>
        </p:txBody>
      </p:sp>
      <p:pic>
        <p:nvPicPr>
          <p:cNvPr id="4" name="Picture Placeholder 3">
            <a:extLst>
              <a:ext uri="{FF2B5EF4-FFF2-40B4-BE49-F238E27FC236}">
                <a16:creationId xmlns:a16="http://schemas.microsoft.com/office/drawing/2014/main" id="{646A9354-9BC5-6760-E1F7-9B7665260451}"/>
              </a:ext>
            </a:extLst>
          </p:cNvPr>
          <p:cNvPicPr>
            <a:picLocks noChangeAspect="1"/>
          </p:cNvPicPr>
          <p:nvPr/>
        </p:nvPicPr>
        <p:blipFill>
          <a:blip r:embed="rId2">
            <a:extLst>
              <a:ext uri="{28A0092B-C50C-407E-A947-70E740481C1C}">
                <a14:useLocalDpi xmlns:a14="http://schemas.microsoft.com/office/drawing/2010/main" val="0"/>
              </a:ext>
            </a:extLst>
          </a:blip>
          <a:srcRect l="11484" r="43185" b="-1"/>
          <a:stretch>
            <a:fillRect/>
          </a:stretch>
        </p:blipFill>
        <p:spPr>
          <a:xfrm>
            <a:off x="7534654" y="10"/>
            <a:ext cx="4657345" cy="6857990"/>
          </a:xfrm>
          <a:prstGeom prst="rect">
            <a:avLst/>
          </a:prstGeom>
        </p:spPr>
      </p:pic>
    </p:spTree>
    <p:extLst>
      <p:ext uri="{BB962C8B-B14F-4D97-AF65-F5344CB8AC3E}">
        <p14:creationId xmlns:p14="http://schemas.microsoft.com/office/powerpoint/2010/main" val="4220727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EC184-92D2-BF3A-D0B8-97DC60B3604B}"/>
              </a:ext>
            </a:extLst>
          </p:cNvPr>
          <p:cNvSpPr>
            <a:spLocks noGrp="1"/>
          </p:cNvSpPr>
          <p:nvPr>
            <p:ph type="title"/>
          </p:nvPr>
        </p:nvSpPr>
        <p:spPr>
          <a:xfrm>
            <a:off x="796972" y="789110"/>
            <a:ext cx="1828800" cy="1828800"/>
          </a:xfrm>
          <a:prstGeom prst="ellipse">
            <a:avLst/>
          </a:prstGeom>
          <a:noFill/>
          <a:ln>
            <a:solidFill>
              <a:srgbClr val="FFFFFF"/>
            </a:solidFill>
          </a:ln>
        </p:spPr>
        <p:txBody>
          <a:bodyPr vert="horz" lIns="182880" tIns="182880" rIns="182880" bIns="182880" rtlCol="0" anchor="ctr">
            <a:normAutofit/>
          </a:bodyPr>
          <a:lstStyle/>
          <a:p>
            <a:r>
              <a:rPr lang="en-US" sz="1000">
                <a:solidFill>
                  <a:srgbClr val="FFFFFF"/>
                </a:solidFill>
              </a:rPr>
              <a:t>Example of new co-produced resource </a:t>
            </a:r>
          </a:p>
        </p:txBody>
      </p:sp>
      <p:pic>
        <p:nvPicPr>
          <p:cNvPr id="4" name="Content Placeholder 3">
            <a:extLst>
              <a:ext uri="{FF2B5EF4-FFF2-40B4-BE49-F238E27FC236}">
                <a16:creationId xmlns:a16="http://schemas.microsoft.com/office/drawing/2014/main" id="{AD7B2740-1875-EC5E-08E7-A78C8090501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50758" y="1271016"/>
            <a:ext cx="7346328" cy="4315968"/>
          </a:xfrm>
          <a:prstGeom prst="rect">
            <a:avLst/>
          </a:prstGeom>
        </p:spPr>
      </p:pic>
    </p:spTree>
    <p:extLst>
      <p:ext uri="{BB962C8B-B14F-4D97-AF65-F5344CB8AC3E}">
        <p14:creationId xmlns:p14="http://schemas.microsoft.com/office/powerpoint/2010/main" val="1608400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7D161BF-FEC0-C24C-904D-60EB81264676}"/>
              </a:ext>
            </a:extLst>
          </p:cNvPr>
          <p:cNvPicPr>
            <a:picLocks noGrp="1" noChangeAspect="1"/>
          </p:cNvPicPr>
          <p:nvPr>
            <p:ph type="pic" sz="quarter" idx="13"/>
          </p:nvPr>
        </p:nvPicPr>
        <p:blipFill rotWithShape="1">
          <a:blip r:embed="rId2"/>
          <a:srcRect t="13413" b="13413"/>
          <a:stretch/>
        </p:blipFill>
        <p:spPr/>
      </p:pic>
      <p:sp>
        <p:nvSpPr>
          <p:cNvPr id="2" name="Title 1">
            <a:extLst>
              <a:ext uri="{FF2B5EF4-FFF2-40B4-BE49-F238E27FC236}">
                <a16:creationId xmlns:a16="http://schemas.microsoft.com/office/drawing/2014/main" id="{657EF4E5-61B4-DAFD-68FC-848BC7FD359D}"/>
              </a:ext>
            </a:extLst>
          </p:cNvPr>
          <p:cNvSpPr>
            <a:spLocks noGrp="1"/>
          </p:cNvSpPr>
          <p:nvPr>
            <p:ph type="ctrTitle"/>
          </p:nvPr>
        </p:nvSpPr>
        <p:spPr/>
        <p:txBody>
          <a:bodyPr/>
          <a:lstStyle/>
          <a:p>
            <a:r>
              <a:rPr lang="en-SE" dirty="0"/>
              <a:t>Dikotomies </a:t>
            </a:r>
            <a:r>
              <a:rPr lang="sv-SE" dirty="0"/>
              <a:t>and </a:t>
            </a:r>
            <a:r>
              <a:rPr lang="sv-SE" dirty="0" err="1"/>
              <a:t>shame</a:t>
            </a:r>
            <a:endParaRPr lang="en-SE" dirty="0"/>
          </a:p>
        </p:txBody>
      </p:sp>
      <p:sp>
        <p:nvSpPr>
          <p:cNvPr id="7" name="Subtitle 6">
            <a:extLst>
              <a:ext uri="{FF2B5EF4-FFF2-40B4-BE49-F238E27FC236}">
                <a16:creationId xmlns:a16="http://schemas.microsoft.com/office/drawing/2014/main" id="{D8AD4A80-FC4C-D828-7F3E-7DBB7E1CC313}"/>
              </a:ext>
            </a:extLst>
          </p:cNvPr>
          <p:cNvSpPr>
            <a:spLocks noGrp="1"/>
          </p:cNvSpPr>
          <p:nvPr>
            <p:ph type="subTitle" idx="1"/>
          </p:nvPr>
        </p:nvSpPr>
        <p:spPr>
          <a:xfrm>
            <a:off x="192087" y="5587200"/>
            <a:ext cx="11807825" cy="584775"/>
          </a:xfrm>
        </p:spPr>
        <p:txBody>
          <a:bodyPr/>
          <a:lstStyle/>
          <a:p>
            <a:r>
              <a:rPr lang="en-SE" dirty="0"/>
              <a:t>Important to understand the mechanisms!</a:t>
            </a:r>
          </a:p>
        </p:txBody>
      </p:sp>
    </p:spTree>
    <p:extLst>
      <p:ext uri="{BB962C8B-B14F-4D97-AF65-F5344CB8AC3E}">
        <p14:creationId xmlns:p14="http://schemas.microsoft.com/office/powerpoint/2010/main" val="353184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CB346-2CC2-664B-B7D3-1A81D0BCA6A6}"/>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sv-SE" sz="2300">
                <a:solidFill>
                  <a:srgbClr val="FFFFFF"/>
                </a:solidFill>
              </a:rPr>
              <a:t>Many </a:t>
            </a:r>
            <a:r>
              <a:rPr lang="en-SE" sz="2300">
                <a:solidFill>
                  <a:srgbClr val="FFFFFF"/>
                </a:solidFill>
              </a:rPr>
              <a:t>students carry experiences of:</a:t>
            </a:r>
          </a:p>
        </p:txBody>
      </p:sp>
      <p:sp>
        <p:nvSpPr>
          <p:cNvPr id="7" name="Content Placeholder 6">
            <a:extLst>
              <a:ext uri="{FF2B5EF4-FFF2-40B4-BE49-F238E27FC236}">
                <a16:creationId xmlns:a16="http://schemas.microsoft.com/office/drawing/2014/main" id="{94A75A52-CD1D-F44C-9800-9D9BC42073AB}"/>
              </a:ext>
            </a:extLst>
          </p:cNvPr>
          <p:cNvSpPr>
            <a:spLocks noGrp="1"/>
          </p:cNvSpPr>
          <p:nvPr>
            <p:ph idx="1"/>
          </p:nvPr>
        </p:nvSpPr>
        <p:spPr>
          <a:xfrm>
            <a:off x="5591695" y="1402080"/>
            <a:ext cx="5320696" cy="4053840"/>
          </a:xfrm>
        </p:spPr>
        <p:txBody>
          <a:bodyPr anchor="ctr">
            <a:normAutofit/>
          </a:bodyPr>
          <a:lstStyle/>
          <a:p>
            <a:r>
              <a:rPr lang="sv-SE" dirty="0"/>
              <a:t>Mental </a:t>
            </a:r>
            <a:r>
              <a:rPr lang="sv-SE" dirty="0" err="1"/>
              <a:t>illness</a:t>
            </a:r>
            <a:endParaRPr lang="en-SE" dirty="0"/>
          </a:p>
          <a:p>
            <a:r>
              <a:rPr lang="en-SE" dirty="0"/>
              <a:t>Drug or alcohol abuse</a:t>
            </a:r>
          </a:p>
          <a:p>
            <a:r>
              <a:rPr lang="sv-SE" dirty="0" err="1"/>
              <a:t>Having</a:t>
            </a:r>
            <a:r>
              <a:rPr lang="sv-SE" dirty="0"/>
              <a:t> a </a:t>
            </a:r>
            <a:r>
              <a:rPr lang="sv-SE" dirty="0" err="1"/>
              <a:t>diagnose</a:t>
            </a:r>
            <a:endParaRPr lang="en-SE" dirty="0"/>
          </a:p>
          <a:p>
            <a:r>
              <a:rPr lang="sv-SE" dirty="0" err="1"/>
              <a:t>Having</a:t>
            </a:r>
            <a:r>
              <a:rPr lang="sv-SE" dirty="0"/>
              <a:t> </a:t>
            </a:r>
            <a:r>
              <a:rPr lang="sv-SE" dirty="0" err="1"/>
              <a:t>lived</a:t>
            </a:r>
            <a:r>
              <a:rPr lang="sv-SE" dirty="0"/>
              <a:t> </a:t>
            </a:r>
            <a:r>
              <a:rPr lang="sv-SE" dirty="0" err="1"/>
              <a:t>with</a:t>
            </a:r>
            <a:r>
              <a:rPr lang="sv-SE" dirty="0"/>
              <a:t> </a:t>
            </a:r>
            <a:r>
              <a:rPr lang="sv-SE" dirty="0" err="1"/>
              <a:t>violence</a:t>
            </a:r>
            <a:r>
              <a:rPr lang="sv-SE" dirty="0"/>
              <a:t> and abuse</a:t>
            </a:r>
            <a:endParaRPr lang="en-SE" dirty="0"/>
          </a:p>
          <a:p>
            <a:r>
              <a:rPr lang="en-SE" dirty="0"/>
              <a:t>Migration</a:t>
            </a:r>
          </a:p>
          <a:p>
            <a:r>
              <a:rPr lang="sv-SE" dirty="0" err="1"/>
              <a:t>Poverty</a:t>
            </a:r>
            <a:endParaRPr lang="en-SE" dirty="0"/>
          </a:p>
          <a:p>
            <a:r>
              <a:rPr lang="sv-SE" dirty="0" err="1"/>
              <a:t>Having</a:t>
            </a:r>
            <a:r>
              <a:rPr lang="sv-SE" dirty="0"/>
              <a:t> </a:t>
            </a:r>
            <a:r>
              <a:rPr lang="sv-SE" dirty="0" err="1"/>
              <a:t>been</a:t>
            </a:r>
            <a:r>
              <a:rPr lang="sv-SE" dirty="0"/>
              <a:t> </a:t>
            </a:r>
            <a:r>
              <a:rPr lang="sv-SE" dirty="0" err="1"/>
              <a:t>bullied</a:t>
            </a:r>
            <a:r>
              <a:rPr lang="sv-SE" dirty="0"/>
              <a:t> in </a:t>
            </a:r>
            <a:r>
              <a:rPr lang="sv-SE" dirty="0" err="1"/>
              <a:t>school</a:t>
            </a:r>
            <a:endParaRPr lang="en-SE" dirty="0"/>
          </a:p>
          <a:p>
            <a:r>
              <a:rPr lang="en-SE" dirty="0"/>
              <a:t>Having lived in foster care</a:t>
            </a:r>
          </a:p>
          <a:p>
            <a:r>
              <a:rPr lang="en-SE" dirty="0"/>
              <a:t>Having lost a close family member</a:t>
            </a:r>
          </a:p>
          <a:p>
            <a:r>
              <a:rPr lang="en-SE" dirty="0"/>
              <a:t>Having had physical disabilities</a:t>
            </a:r>
          </a:p>
        </p:txBody>
      </p:sp>
    </p:spTree>
    <p:extLst>
      <p:ext uri="{BB962C8B-B14F-4D97-AF65-F5344CB8AC3E}">
        <p14:creationId xmlns:p14="http://schemas.microsoft.com/office/powerpoint/2010/main" val="1772597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endParaRPr lang="sv-SE"/>
          </a:p>
        </p:txBody>
      </p:sp>
      <p:pic>
        <p:nvPicPr>
          <p:cNvPr id="4" name="Bildobjekt 3"/>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722653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DBB69-D7F5-AB9E-CA07-A77BDF993119}"/>
              </a:ext>
            </a:extLst>
          </p:cNvPr>
          <p:cNvSpPr>
            <a:spLocks noGrp="1"/>
          </p:cNvSpPr>
          <p:nvPr>
            <p:ph type="title"/>
          </p:nvPr>
        </p:nvSpPr>
        <p:spPr/>
        <p:txBody>
          <a:bodyPr>
            <a:normAutofit fontScale="90000"/>
          </a:bodyPr>
          <a:lstStyle/>
          <a:p>
            <a:r>
              <a:rPr lang="en-SE" dirty="0"/>
              <a:t>The intergroup contact research</a:t>
            </a:r>
            <a:br>
              <a:rPr lang="en-SE" dirty="0"/>
            </a:br>
            <a:br>
              <a:rPr lang="en-SE" dirty="0"/>
            </a:br>
            <a:r>
              <a:rPr lang="en-SE" dirty="0"/>
              <a:t>how can we design encounters that decreases prejudice?</a:t>
            </a:r>
          </a:p>
        </p:txBody>
      </p:sp>
      <p:sp>
        <p:nvSpPr>
          <p:cNvPr id="3" name="Text Placeholder 2">
            <a:extLst>
              <a:ext uri="{FF2B5EF4-FFF2-40B4-BE49-F238E27FC236}">
                <a16:creationId xmlns:a16="http://schemas.microsoft.com/office/drawing/2014/main" id="{80B76A7F-1811-9318-C462-CD97799CE157}"/>
              </a:ext>
            </a:extLst>
          </p:cNvPr>
          <p:cNvSpPr>
            <a:spLocks noGrp="1"/>
          </p:cNvSpPr>
          <p:nvPr>
            <p:ph type="body" idx="1"/>
          </p:nvPr>
        </p:nvSpPr>
        <p:spPr/>
        <p:txBody>
          <a:bodyPr/>
          <a:lstStyle/>
          <a:p>
            <a:r>
              <a:rPr lang="en-SE" dirty="0"/>
              <a:t>Four components</a:t>
            </a:r>
          </a:p>
        </p:txBody>
      </p:sp>
      <p:pic>
        <p:nvPicPr>
          <p:cNvPr id="10" name="Content Placeholder 9">
            <a:extLst>
              <a:ext uri="{FF2B5EF4-FFF2-40B4-BE49-F238E27FC236}">
                <a16:creationId xmlns:a16="http://schemas.microsoft.com/office/drawing/2014/main" id="{200733A9-E63E-7C32-C69B-0E03CD242ED4}"/>
              </a:ext>
            </a:extLst>
          </p:cNvPr>
          <p:cNvPicPr>
            <a:picLocks noGrp="1" noChangeAspect="1"/>
          </p:cNvPicPr>
          <p:nvPr>
            <p:ph sz="half" idx="2"/>
          </p:nvPr>
        </p:nvPicPr>
        <p:blipFill>
          <a:blip r:embed="rId2"/>
          <a:stretch>
            <a:fillRect/>
          </a:stretch>
        </p:blipFill>
        <p:spPr>
          <a:xfrm>
            <a:off x="2783681" y="3337719"/>
            <a:ext cx="1270000" cy="2019300"/>
          </a:xfrm>
        </p:spPr>
      </p:pic>
      <p:sp>
        <p:nvSpPr>
          <p:cNvPr id="5" name="Text Placeholder 4">
            <a:extLst>
              <a:ext uri="{FF2B5EF4-FFF2-40B4-BE49-F238E27FC236}">
                <a16:creationId xmlns:a16="http://schemas.microsoft.com/office/drawing/2014/main" id="{5FF3C7B1-A769-28FA-20BC-92D8A7BDE553}"/>
              </a:ext>
            </a:extLst>
          </p:cNvPr>
          <p:cNvSpPr>
            <a:spLocks noGrp="1"/>
          </p:cNvSpPr>
          <p:nvPr>
            <p:ph type="body" sz="quarter" idx="3"/>
          </p:nvPr>
        </p:nvSpPr>
        <p:spPr>
          <a:xfrm>
            <a:off x="6423102" y="2194119"/>
            <a:ext cx="5183188" cy="823912"/>
          </a:xfrm>
        </p:spPr>
        <p:txBody>
          <a:bodyPr/>
          <a:lstStyle/>
          <a:p>
            <a:r>
              <a:rPr lang="en-SE" dirty="0"/>
              <a:t>Three strategies to handle categorisation:</a:t>
            </a:r>
          </a:p>
        </p:txBody>
      </p:sp>
      <p:pic>
        <p:nvPicPr>
          <p:cNvPr id="8" name="Content Placeholder 7">
            <a:extLst>
              <a:ext uri="{FF2B5EF4-FFF2-40B4-BE49-F238E27FC236}">
                <a16:creationId xmlns:a16="http://schemas.microsoft.com/office/drawing/2014/main" id="{6C0050D9-FB47-27C4-6B6C-FB1D4DCC1B55}"/>
              </a:ext>
            </a:extLst>
          </p:cNvPr>
          <p:cNvPicPr>
            <a:picLocks noGrp="1" noChangeAspect="1"/>
          </p:cNvPicPr>
          <p:nvPr>
            <p:ph sz="quarter" idx="4"/>
          </p:nvPr>
        </p:nvPicPr>
        <p:blipFill>
          <a:blip r:embed="rId3"/>
          <a:stretch>
            <a:fillRect/>
          </a:stretch>
        </p:blipFill>
        <p:spPr>
          <a:xfrm>
            <a:off x="4808731" y="2518710"/>
            <a:ext cx="1188844" cy="1834216"/>
          </a:xfrm>
        </p:spPr>
      </p:pic>
      <p:sp>
        <p:nvSpPr>
          <p:cNvPr id="11" name="TextBox 10">
            <a:extLst>
              <a:ext uri="{FF2B5EF4-FFF2-40B4-BE49-F238E27FC236}">
                <a16:creationId xmlns:a16="http://schemas.microsoft.com/office/drawing/2014/main" id="{142D0884-43EF-81B1-0FD1-670B9B11FAF6}"/>
              </a:ext>
            </a:extLst>
          </p:cNvPr>
          <p:cNvSpPr txBox="1"/>
          <p:nvPr/>
        </p:nvSpPr>
        <p:spPr>
          <a:xfrm>
            <a:off x="959006" y="2720898"/>
            <a:ext cx="3233854" cy="3139321"/>
          </a:xfrm>
          <a:prstGeom prst="rect">
            <a:avLst/>
          </a:prstGeom>
          <a:noFill/>
        </p:spPr>
        <p:txBody>
          <a:bodyPr wrap="square" rtlCol="0">
            <a:spAutoFit/>
          </a:bodyPr>
          <a:lstStyle/>
          <a:p>
            <a:pPr marL="285750" indent="-285750">
              <a:buFont typeface="Arial" panose="020B0604020202020204" pitchFamily="34" charset="0"/>
              <a:buChar char="•"/>
            </a:pPr>
            <a:r>
              <a:rPr lang="sv-SE" dirty="0" err="1"/>
              <a:t>Equal</a:t>
            </a:r>
            <a:r>
              <a:rPr lang="sv-SE" dirty="0"/>
              <a:t> status</a:t>
            </a:r>
            <a:br>
              <a:rPr lang="en-SE" dirty="0"/>
            </a:br>
            <a:endParaRPr lang="en-SE" dirty="0"/>
          </a:p>
          <a:p>
            <a:pPr marL="285750" indent="-285750">
              <a:buFont typeface="Arial" panose="020B0604020202020204" pitchFamily="34" charset="0"/>
              <a:buChar char="•"/>
            </a:pPr>
            <a:r>
              <a:rPr lang="sv-SE" dirty="0"/>
              <a:t>Co-operation</a:t>
            </a:r>
            <a:br>
              <a:rPr lang="en-SE" dirty="0"/>
            </a:br>
            <a:endParaRPr lang="en-SE" dirty="0"/>
          </a:p>
          <a:p>
            <a:pPr marL="285750" indent="-285750">
              <a:buFont typeface="Arial" panose="020B0604020202020204" pitchFamily="34" charset="0"/>
              <a:buChar char="•"/>
            </a:pPr>
            <a:r>
              <a:rPr lang="sv-SE" dirty="0"/>
              <a:t>Common </a:t>
            </a:r>
            <a:r>
              <a:rPr lang="sv-SE" dirty="0" err="1"/>
              <a:t>goals</a:t>
            </a:r>
            <a:br>
              <a:rPr lang="en-SE" dirty="0"/>
            </a:br>
            <a:endParaRPr lang="en-SE" dirty="0"/>
          </a:p>
          <a:p>
            <a:pPr marL="285750" indent="-285750">
              <a:buFont typeface="Arial" panose="020B0604020202020204" pitchFamily="34" charset="0"/>
              <a:buChar char="•"/>
            </a:pPr>
            <a:r>
              <a:rPr lang="en-SE" dirty="0"/>
              <a:t>Institutional support</a:t>
            </a:r>
          </a:p>
          <a:p>
            <a:endParaRPr lang="en-SE" dirty="0"/>
          </a:p>
          <a:p>
            <a:pPr marL="285750" indent="-285750">
              <a:buFont typeface="Arial" panose="020B0604020202020204" pitchFamily="34" charset="0"/>
              <a:buChar char="•"/>
            </a:pPr>
            <a:r>
              <a:rPr lang="sv-SE" dirty="0"/>
              <a:t>Personal </a:t>
            </a:r>
            <a:r>
              <a:rPr lang="sv-SE" dirty="0" err="1"/>
              <a:t>sharing</a:t>
            </a:r>
            <a:br>
              <a:rPr lang="en-SE" dirty="0"/>
            </a:br>
            <a:endParaRPr lang="en-SE" dirty="0"/>
          </a:p>
          <a:p>
            <a:pPr marL="285750" indent="-285750">
              <a:buFont typeface="Arial" panose="020B0604020202020204" pitchFamily="34" charset="0"/>
              <a:buChar char="•"/>
            </a:pPr>
            <a:r>
              <a:rPr lang="en-SE" dirty="0"/>
              <a:t>Time</a:t>
            </a:r>
          </a:p>
        </p:txBody>
      </p:sp>
      <p:sp>
        <p:nvSpPr>
          <p:cNvPr id="12" name="TextBox 11">
            <a:extLst>
              <a:ext uri="{FF2B5EF4-FFF2-40B4-BE49-F238E27FC236}">
                <a16:creationId xmlns:a16="http://schemas.microsoft.com/office/drawing/2014/main" id="{72EAA280-6695-DE1C-AAF7-C9F3D0BB62E4}"/>
              </a:ext>
            </a:extLst>
          </p:cNvPr>
          <p:cNvSpPr txBox="1"/>
          <p:nvPr/>
        </p:nvSpPr>
        <p:spPr>
          <a:xfrm>
            <a:off x="6423102" y="2810107"/>
            <a:ext cx="3980986" cy="2585323"/>
          </a:xfrm>
          <a:prstGeom prst="rect">
            <a:avLst/>
          </a:prstGeom>
          <a:noFill/>
        </p:spPr>
        <p:txBody>
          <a:bodyPr wrap="square" rtlCol="0">
            <a:spAutoFit/>
          </a:bodyPr>
          <a:lstStyle/>
          <a:p>
            <a:pPr marL="285750" indent="-285750">
              <a:buFont typeface="Arial" panose="020B0604020202020204" pitchFamily="34" charset="0"/>
              <a:buChar char="•"/>
            </a:pPr>
            <a:endParaRPr lang="en-SE" dirty="0"/>
          </a:p>
          <a:p>
            <a:pPr marL="285750" indent="-285750">
              <a:buFont typeface="Arial" panose="020B0604020202020204" pitchFamily="34" charset="0"/>
              <a:buChar char="•"/>
            </a:pPr>
            <a:endParaRPr lang="en-SE" dirty="0"/>
          </a:p>
          <a:p>
            <a:pPr marL="285750" indent="-285750">
              <a:buFont typeface="Arial" panose="020B0604020202020204" pitchFamily="34" charset="0"/>
              <a:buChar char="•"/>
            </a:pPr>
            <a:r>
              <a:rPr lang="en-SE" dirty="0"/>
              <a:t>Categorisation</a:t>
            </a:r>
            <a:br>
              <a:rPr lang="en-SE" dirty="0"/>
            </a:br>
            <a:br>
              <a:rPr lang="en-SE" dirty="0"/>
            </a:br>
            <a:endParaRPr lang="en-SE" dirty="0"/>
          </a:p>
          <a:p>
            <a:pPr marL="285750" indent="-285750">
              <a:buFont typeface="Arial" panose="020B0604020202020204" pitchFamily="34" charset="0"/>
              <a:buChar char="•"/>
            </a:pPr>
            <a:r>
              <a:rPr lang="en-SE" dirty="0"/>
              <a:t>Decategorisation</a:t>
            </a:r>
            <a:br>
              <a:rPr lang="en-SE" dirty="0"/>
            </a:br>
            <a:br>
              <a:rPr lang="en-SE" dirty="0"/>
            </a:br>
            <a:endParaRPr lang="en-SE" dirty="0"/>
          </a:p>
          <a:p>
            <a:pPr marL="285750" indent="-285750">
              <a:buFont typeface="Arial" panose="020B0604020202020204" pitchFamily="34" charset="0"/>
              <a:buChar char="•"/>
            </a:pPr>
            <a:r>
              <a:rPr lang="en-SE" dirty="0"/>
              <a:t>Recategorisation</a:t>
            </a:r>
          </a:p>
        </p:txBody>
      </p:sp>
    </p:spTree>
    <p:extLst>
      <p:ext uri="{BB962C8B-B14F-4D97-AF65-F5344CB8AC3E}">
        <p14:creationId xmlns:p14="http://schemas.microsoft.com/office/powerpoint/2010/main" val="936384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7391E3-093D-7143-9432-25E771E38307}"/>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GB" sz="2600">
                <a:solidFill>
                  <a:srgbClr val="FFFFFF"/>
                </a:solidFill>
              </a:rPr>
              <a:t>ReferENCES</a:t>
            </a:r>
            <a:endParaRPr lang="sv-SE" sz="2600">
              <a:solidFill>
                <a:srgbClr val="FFFFFF"/>
              </a:solidFill>
            </a:endParaRPr>
          </a:p>
        </p:txBody>
      </p:sp>
      <p:sp>
        <p:nvSpPr>
          <p:cNvPr id="3" name="Platshållare för innehåll 2">
            <a:extLst>
              <a:ext uri="{FF2B5EF4-FFF2-40B4-BE49-F238E27FC236}">
                <a16:creationId xmlns:a16="http://schemas.microsoft.com/office/drawing/2014/main" id="{34130E5A-68B5-4045-9E87-057EF3F16942}"/>
              </a:ext>
            </a:extLst>
          </p:cNvPr>
          <p:cNvSpPr>
            <a:spLocks noGrp="1"/>
          </p:cNvSpPr>
          <p:nvPr>
            <p:ph idx="1"/>
          </p:nvPr>
        </p:nvSpPr>
        <p:spPr>
          <a:xfrm>
            <a:off x="5591695" y="1402080"/>
            <a:ext cx="5320696" cy="4053840"/>
          </a:xfrm>
        </p:spPr>
        <p:txBody>
          <a:bodyPr anchor="ctr">
            <a:normAutofit/>
          </a:bodyPr>
          <a:lstStyle/>
          <a:p>
            <a:pPr>
              <a:lnSpc>
                <a:spcPct val="90000"/>
              </a:lnSpc>
              <a:spcBef>
                <a:spcPts val="600"/>
              </a:spcBef>
            </a:pPr>
            <a:r>
              <a:rPr lang="en-US" sz="1300" err="1"/>
              <a:t>Askheim</a:t>
            </a:r>
            <a:r>
              <a:rPr lang="en-US" sz="1300"/>
              <a:t>, Ole-</a:t>
            </a:r>
            <a:r>
              <a:rPr lang="en-US" sz="1300" err="1"/>
              <a:t>Petter</a:t>
            </a:r>
            <a:r>
              <a:rPr lang="en-US" sz="1300"/>
              <a:t>, Beresford, Peter &amp; </a:t>
            </a:r>
            <a:r>
              <a:rPr lang="en-US" sz="1300" err="1"/>
              <a:t>Heule</a:t>
            </a:r>
            <a:r>
              <a:rPr lang="en-US" sz="1300"/>
              <a:t>, Cecilia (2017) Mend the gap – strategies for user involvement   in social work education, in </a:t>
            </a:r>
            <a:r>
              <a:rPr lang="en-US" sz="1300" i="1"/>
              <a:t>Social Work Education</a:t>
            </a:r>
            <a:r>
              <a:rPr lang="en-US" sz="1300"/>
              <a:t>, 36 (2) s 128 – 140</a:t>
            </a:r>
          </a:p>
          <a:p>
            <a:pPr>
              <a:lnSpc>
                <a:spcPct val="90000"/>
              </a:lnSpc>
              <a:spcBef>
                <a:spcPts val="600"/>
              </a:spcBef>
            </a:pPr>
            <a:r>
              <a:rPr lang="en-US" sz="1300"/>
              <a:t>Allport, Gordon (1954) </a:t>
            </a:r>
            <a:r>
              <a:rPr lang="en-US" sz="1300" i="1"/>
              <a:t>The nature of prejudice</a:t>
            </a:r>
            <a:r>
              <a:rPr lang="en-US" sz="1300"/>
              <a:t>. Reading: Addison-Wesley</a:t>
            </a:r>
          </a:p>
          <a:p>
            <a:pPr>
              <a:lnSpc>
                <a:spcPct val="90000"/>
              </a:lnSpc>
              <a:spcBef>
                <a:spcPts val="600"/>
              </a:spcBef>
            </a:pPr>
            <a:r>
              <a:rPr lang="en-US" sz="1300" err="1"/>
              <a:t>Heule</a:t>
            </a:r>
            <a:r>
              <a:rPr lang="en-US" sz="1300"/>
              <a:t>, Cecilia (2021) </a:t>
            </a:r>
            <a:r>
              <a:rPr lang="en-US" sz="1300" i="1" err="1"/>
              <a:t>Iscensatt</a:t>
            </a:r>
            <a:r>
              <a:rPr lang="en-US" sz="1300" i="1"/>
              <a:t> </a:t>
            </a:r>
            <a:r>
              <a:rPr lang="en-US" sz="1300" i="1" err="1"/>
              <a:t>inkludering</a:t>
            </a:r>
            <a:r>
              <a:rPr lang="en-US" sz="1300" i="1"/>
              <a:t>. </a:t>
            </a:r>
            <a:r>
              <a:rPr lang="en-US" sz="1300" i="1" err="1"/>
              <a:t>Gemenskap</a:t>
            </a:r>
            <a:r>
              <a:rPr lang="en-US" sz="1300" i="1"/>
              <a:t> </a:t>
            </a:r>
            <a:r>
              <a:rPr lang="en-US" sz="1300" i="1" err="1"/>
              <a:t>som</a:t>
            </a:r>
            <a:r>
              <a:rPr lang="en-US" sz="1300" i="1"/>
              <a:t> </a:t>
            </a:r>
            <a:r>
              <a:rPr lang="en-US" sz="1300" i="1" err="1"/>
              <a:t>mål</a:t>
            </a:r>
            <a:r>
              <a:rPr lang="en-US" sz="1300" i="1"/>
              <a:t> </a:t>
            </a:r>
            <a:r>
              <a:rPr lang="en-US" sz="1300" i="1" err="1"/>
              <a:t>och</a:t>
            </a:r>
            <a:r>
              <a:rPr lang="en-US" sz="1300" i="1"/>
              <a:t> </a:t>
            </a:r>
            <a:r>
              <a:rPr lang="en-US" sz="1300" i="1" err="1"/>
              <a:t>utmaning</a:t>
            </a:r>
            <a:r>
              <a:rPr lang="en-US" sz="1300" i="1"/>
              <a:t> </a:t>
            </a:r>
            <a:r>
              <a:rPr lang="en-US" sz="1300" i="1" err="1"/>
              <a:t>på</a:t>
            </a:r>
            <a:r>
              <a:rPr lang="en-US" sz="1300" i="1"/>
              <a:t> </a:t>
            </a:r>
            <a:r>
              <a:rPr lang="en-US" sz="1300" i="1" err="1"/>
              <a:t>socionomutbildningen</a:t>
            </a:r>
            <a:r>
              <a:rPr lang="en-US" sz="1300"/>
              <a:t>, Lund dissertations in social work, Lund University</a:t>
            </a:r>
            <a:endParaRPr lang="en-SE" sz="1300"/>
          </a:p>
          <a:p>
            <a:pPr>
              <a:lnSpc>
                <a:spcPct val="90000"/>
              </a:lnSpc>
              <a:spcBef>
                <a:spcPts val="600"/>
              </a:spcBef>
            </a:pPr>
            <a:r>
              <a:rPr lang="en-US" sz="1300" err="1"/>
              <a:t>Heule</a:t>
            </a:r>
            <a:r>
              <a:rPr lang="en-US" sz="1300"/>
              <a:t>, Cecilia </a:t>
            </a:r>
            <a:r>
              <a:rPr lang="en-US" sz="1300" err="1"/>
              <a:t>Knutagård</a:t>
            </a:r>
            <a:r>
              <a:rPr lang="en-US" sz="1300"/>
              <a:t>, Marcus &amp; Kristiansen, Arne. Mending the gaps in social work education and research, in </a:t>
            </a:r>
            <a:r>
              <a:rPr lang="en-US" sz="1300" i="1"/>
              <a:t>European journal of Social Work</a:t>
            </a:r>
            <a:r>
              <a:rPr lang="en-US" sz="1300"/>
              <a:t> 20 (3), 2017: 396 – 408.</a:t>
            </a:r>
          </a:p>
          <a:p>
            <a:pPr>
              <a:lnSpc>
                <a:spcPct val="90000"/>
              </a:lnSpc>
              <a:spcBef>
                <a:spcPts val="600"/>
              </a:spcBef>
            </a:pPr>
            <a:r>
              <a:rPr lang="en-US" sz="1300" err="1"/>
              <a:t>Karbouniaris</a:t>
            </a:r>
            <a:r>
              <a:rPr lang="en-US" sz="1300"/>
              <a:t>, Simone; </a:t>
            </a:r>
            <a:r>
              <a:rPr lang="en-US" sz="1300" err="1"/>
              <a:t>Abma</a:t>
            </a:r>
            <a:r>
              <a:rPr lang="en-US" sz="1300"/>
              <a:t>, </a:t>
            </a:r>
            <a:r>
              <a:rPr lang="en-US" sz="1300" err="1"/>
              <a:t>Tineke</a:t>
            </a:r>
            <a:r>
              <a:rPr lang="en-US" sz="1300"/>
              <a:t>; Wilken, Jean Pierre </a:t>
            </a:r>
            <a:r>
              <a:rPr lang="en-US" sz="1300" err="1"/>
              <a:t>och</a:t>
            </a:r>
            <a:r>
              <a:rPr lang="en-US" sz="1300"/>
              <a:t> </a:t>
            </a:r>
            <a:r>
              <a:rPr lang="en-US" sz="1300" err="1"/>
              <a:t>Weerman</a:t>
            </a:r>
            <a:r>
              <a:rPr lang="en-US" sz="1300"/>
              <a:t>, Alie. Use of experimental knowledge by mental health professionals and its contribution to recovery: literature review. </a:t>
            </a:r>
            <a:r>
              <a:rPr lang="en-US" sz="1300" i="1"/>
              <a:t>Journal of Recovery in Mental Health.</a:t>
            </a:r>
            <a:r>
              <a:rPr lang="en-US" sz="1300"/>
              <a:t> Vol. 4, No 1. 2020</a:t>
            </a:r>
          </a:p>
          <a:p>
            <a:pPr>
              <a:lnSpc>
                <a:spcPct val="90000"/>
              </a:lnSpc>
              <a:spcBef>
                <a:spcPts val="600"/>
              </a:spcBef>
            </a:pPr>
            <a:r>
              <a:rPr lang="en-US" sz="1300"/>
              <a:t>McLaughlin, Hugh; Beresford, Peter; Casey, Helen &amp; Duffy, Joe (red) </a:t>
            </a:r>
            <a:r>
              <a:rPr lang="en-US" sz="1300" i="1"/>
              <a:t>The Routledge Handbook of Service User Involvement in Human Services Research and Education</a:t>
            </a:r>
            <a:r>
              <a:rPr lang="en-US" sz="1300"/>
              <a:t>. </a:t>
            </a:r>
            <a:r>
              <a:rPr lang="en-SE" sz="1300"/>
              <a:t>New York: Routledge, 2021</a:t>
            </a:r>
          </a:p>
          <a:p>
            <a:pPr>
              <a:lnSpc>
                <a:spcPct val="90000"/>
              </a:lnSpc>
              <a:spcBef>
                <a:spcPts val="600"/>
              </a:spcBef>
            </a:pPr>
            <a:r>
              <a:rPr lang="en-SE" sz="1300"/>
              <a:t>Pettigrew, Thomas &amp; Tropp, Linda. When Groups Meet. The Dynamics of Intergroup Contact, New York: Psychology Press, 2011</a:t>
            </a:r>
            <a:endParaRPr lang="en-GB" sz="1300"/>
          </a:p>
          <a:p>
            <a:pPr>
              <a:lnSpc>
                <a:spcPct val="90000"/>
              </a:lnSpc>
              <a:spcBef>
                <a:spcPts val="600"/>
              </a:spcBef>
            </a:pPr>
            <a:endParaRPr lang="en-GB" sz="1300" err="1"/>
          </a:p>
        </p:txBody>
      </p:sp>
    </p:spTree>
    <p:extLst>
      <p:ext uri="{BB962C8B-B14F-4D97-AF65-F5344CB8AC3E}">
        <p14:creationId xmlns:p14="http://schemas.microsoft.com/office/powerpoint/2010/main" val="161602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078A-FAE6-691C-3B64-8AC5FB59DB94}"/>
              </a:ext>
            </a:extLst>
          </p:cNvPr>
          <p:cNvSpPr>
            <a:spLocks noGrp="1"/>
          </p:cNvSpPr>
          <p:nvPr>
            <p:ph type="title"/>
          </p:nvPr>
        </p:nvSpPr>
        <p:spPr>
          <a:ln>
            <a:solidFill>
              <a:srgbClr val="404040"/>
            </a:solidFill>
          </a:ln>
        </p:spPr>
        <p:txBody>
          <a:bodyPr vert="horz" lIns="182880" tIns="182880" rIns="182880" bIns="182880" rtlCol="0" anchor="ctr">
            <a:normAutofit fontScale="90000"/>
          </a:bodyPr>
          <a:lstStyle/>
          <a:p>
            <a:r>
              <a:rPr lang="en-US" sz="1300" dirty="0"/>
              <a:t>Thankyou for listening, any questions?</a:t>
            </a:r>
            <a:br>
              <a:rPr lang="en-US" sz="1300" dirty="0"/>
            </a:br>
            <a:br>
              <a:rPr lang="en-US" sz="1300" dirty="0"/>
            </a:br>
            <a:br>
              <a:rPr lang="en-US" sz="1300" dirty="0"/>
            </a:br>
            <a:r>
              <a:rPr lang="en-US" sz="1300" dirty="0"/>
              <a:t>Cecilia.heule@soch.lu.se.</a:t>
            </a:r>
            <a:br>
              <a:rPr lang="en-US" sz="1300" dirty="0"/>
            </a:br>
            <a:br>
              <a:rPr lang="en-US" sz="1300" dirty="0"/>
            </a:br>
            <a:r>
              <a:rPr lang="en-US" sz="1300" dirty="0"/>
              <a:t>Helen.casey@open.ac.uk</a:t>
            </a:r>
            <a:br>
              <a:rPr lang="en-US" sz="700" dirty="0"/>
            </a:br>
            <a:endParaRPr lang="en-US" sz="700" dirty="0"/>
          </a:p>
        </p:txBody>
      </p:sp>
      <p:pic>
        <p:nvPicPr>
          <p:cNvPr id="5" name="Content Placeholder 4">
            <a:extLst>
              <a:ext uri="{FF2B5EF4-FFF2-40B4-BE49-F238E27FC236}">
                <a16:creationId xmlns:a16="http://schemas.microsoft.com/office/drawing/2014/main" id="{90186CE7-91E4-71F3-99B8-E1F5F7C4C652}"/>
              </a:ext>
            </a:extLst>
          </p:cNvPr>
          <p:cNvPicPr>
            <a:picLocks noGrp="1" noChangeAspect="1"/>
          </p:cNvPicPr>
          <p:nvPr>
            <p:ph idx="1"/>
          </p:nvPr>
        </p:nvPicPr>
        <p:blipFill>
          <a:blip r:embed="rId2"/>
          <a:stretch>
            <a:fillRect/>
          </a:stretch>
        </p:blipFill>
        <p:spPr>
          <a:xfrm>
            <a:off x="2105493" y="2482596"/>
            <a:ext cx="7992687" cy="2930652"/>
          </a:xfrm>
          <a:prstGeom prst="rect">
            <a:avLst/>
          </a:prstGeom>
        </p:spPr>
      </p:pic>
    </p:spTree>
    <p:extLst>
      <p:ext uri="{BB962C8B-B14F-4D97-AF65-F5344CB8AC3E}">
        <p14:creationId xmlns:p14="http://schemas.microsoft.com/office/powerpoint/2010/main" val="2349026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AF5711D-F885-4D9C-A736-0CDADBD021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072915"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563EAC-3CAE-6CFE-4FE6-C895A237B4AE}"/>
              </a:ext>
            </a:extLst>
          </p:cNvPr>
          <p:cNvSpPr>
            <a:spLocks noGrp="1"/>
          </p:cNvSpPr>
          <p:nvPr>
            <p:ph type="title"/>
          </p:nvPr>
        </p:nvSpPr>
        <p:spPr>
          <a:xfrm>
            <a:off x="804672" y="1290025"/>
            <a:ext cx="4475892" cy="1188720"/>
          </a:xfrm>
          <a:solidFill>
            <a:srgbClr val="FFFFFF"/>
          </a:solidFill>
          <a:ln>
            <a:solidFill>
              <a:srgbClr val="404040"/>
            </a:solidFill>
          </a:ln>
        </p:spPr>
        <p:txBody>
          <a:bodyPr>
            <a:normAutofit/>
          </a:bodyPr>
          <a:lstStyle/>
          <a:p>
            <a:endParaRPr lang="en-US" sz="1800" dirty="0">
              <a:solidFill>
                <a:srgbClr val="262626"/>
              </a:solidFill>
            </a:endParaRPr>
          </a:p>
        </p:txBody>
      </p:sp>
      <p:sp>
        <p:nvSpPr>
          <p:cNvPr id="8" name="Content Placeholder 7">
            <a:extLst>
              <a:ext uri="{FF2B5EF4-FFF2-40B4-BE49-F238E27FC236}">
                <a16:creationId xmlns:a16="http://schemas.microsoft.com/office/drawing/2014/main" id="{C6FE6C98-1459-A51B-A7BC-6B9DAEF53970}"/>
              </a:ext>
            </a:extLst>
          </p:cNvPr>
          <p:cNvSpPr>
            <a:spLocks noGrp="1"/>
          </p:cNvSpPr>
          <p:nvPr>
            <p:ph idx="1"/>
          </p:nvPr>
        </p:nvSpPr>
        <p:spPr>
          <a:xfrm>
            <a:off x="804672" y="2858703"/>
            <a:ext cx="4475892" cy="3042547"/>
          </a:xfrm>
        </p:spPr>
        <p:txBody>
          <a:bodyPr vert="horz" lIns="91440" tIns="45720" rIns="91440" bIns="45720" rtlCol="0">
            <a:normAutofit/>
          </a:bodyPr>
          <a:lstStyle/>
          <a:p>
            <a:pPr marL="0" indent="0">
              <a:lnSpc>
                <a:spcPct val="90000"/>
              </a:lnSpc>
              <a:buNone/>
            </a:pPr>
            <a:r>
              <a:rPr lang="sv-SE" sz="1100">
                <a:solidFill>
                  <a:srgbClr val="FFFFFF"/>
                </a:solidFill>
                <a:latin typeface="Aptos" panose="020B0004020202020204" pitchFamily="34" charset="0"/>
                <a:cs typeface="Arial" panose="020B0604020202020204" pitchFamily="34" charset="0"/>
              </a:rPr>
              <a:t>Gap-mending is an approach that enables students, practitioners, teachers, people in receipt of sevices and researchers in social work to reflect upon what, in social work practice, increases, maintains or mends gaps between professionals and people in receipt of support.</a:t>
            </a:r>
          </a:p>
          <a:p>
            <a:pPr marL="0" indent="0">
              <a:lnSpc>
                <a:spcPct val="90000"/>
              </a:lnSpc>
              <a:buNone/>
            </a:pPr>
            <a:r>
              <a:rPr lang="sv-SE" sz="1100">
                <a:solidFill>
                  <a:srgbClr val="FFFFFF"/>
                </a:solidFill>
                <a:latin typeface="Aptos" panose="020B0004020202020204" pitchFamily="34" charset="0"/>
                <a:cs typeface="Calibri" panose="020F0502020204030204" pitchFamily="34" charset="0"/>
              </a:rPr>
              <a:t>Mend the Gap programmes are co-produced, challenge existing structures for involvement.</a:t>
            </a:r>
          </a:p>
          <a:p>
            <a:pPr marL="0" indent="0">
              <a:lnSpc>
                <a:spcPct val="90000"/>
              </a:lnSpc>
              <a:buNone/>
            </a:pPr>
            <a:r>
              <a:rPr lang="sv-SE" sz="1100">
                <a:solidFill>
                  <a:srgbClr val="FFFFFF"/>
                </a:solidFill>
                <a:latin typeface="Aptos" panose="020B0004020202020204" pitchFamily="34" charset="0"/>
                <a:cs typeface="Calibri" panose="020F0502020204030204" pitchFamily="34" charset="0"/>
              </a:rPr>
              <a:t>Increased involvement of most marginalised, excluded voices.</a:t>
            </a:r>
          </a:p>
          <a:p>
            <a:pPr marL="0" indent="0">
              <a:lnSpc>
                <a:spcPct val="90000"/>
              </a:lnSpc>
              <a:buNone/>
            </a:pPr>
            <a:r>
              <a:rPr lang="sv-SE" sz="1100">
                <a:solidFill>
                  <a:srgbClr val="FFFFFF"/>
                </a:solidFill>
                <a:latin typeface="Aptos" panose="020B0004020202020204" pitchFamily="34" charset="0"/>
                <a:cs typeface="Calibri" panose="020F0502020204030204" pitchFamily="34" charset="0"/>
              </a:rPr>
              <a:t>Focus on outcomes – what difference does involvement make?</a:t>
            </a:r>
          </a:p>
          <a:p>
            <a:pPr marL="0" indent="0">
              <a:lnSpc>
                <a:spcPct val="90000"/>
              </a:lnSpc>
              <a:buClr>
                <a:srgbClr val="C3B2A7"/>
              </a:buClr>
              <a:buNone/>
            </a:pPr>
            <a:r>
              <a:rPr lang="en-US" sz="1100">
                <a:solidFill>
                  <a:srgbClr val="FFFFFF"/>
                </a:solidFill>
                <a:latin typeface="Aptos"/>
                <a:ea typeface="Calibri"/>
                <a:cs typeface="Calibri"/>
              </a:rPr>
              <a:t>PowerUs, an established network since 2012 working with Higher Education Institutions and community partner organisations in over 20 countries , who engage in gap mending practices. </a:t>
            </a:r>
            <a:r>
              <a:rPr lang="en-US" sz="1100">
                <a:solidFill>
                  <a:srgbClr val="FFFFFF"/>
                </a:solidFill>
                <a:ea typeface="+mn-lt"/>
                <a:cs typeface="+mn-lt"/>
                <a:hlinkClick r:id="rId2"/>
              </a:rPr>
              <a:t>PowerUs | PowerUs</a:t>
            </a:r>
          </a:p>
          <a:p>
            <a:pPr>
              <a:lnSpc>
                <a:spcPct val="90000"/>
              </a:lnSpc>
              <a:buClr>
                <a:srgbClr val="C3B2A7"/>
              </a:buClr>
            </a:pPr>
            <a:endParaRPr lang="en-US" sz="1100">
              <a:solidFill>
                <a:srgbClr val="FFFFFF"/>
              </a:solidFill>
              <a:latin typeface="Aptos"/>
              <a:ea typeface="Calibri"/>
              <a:cs typeface="Calibri"/>
            </a:endParaRPr>
          </a:p>
        </p:txBody>
      </p:sp>
      <p:sp>
        <p:nvSpPr>
          <p:cNvPr id="15" name="Rectangle 14">
            <a:extLst>
              <a:ext uri="{FF2B5EF4-FFF2-40B4-BE49-F238E27FC236}">
                <a16:creationId xmlns:a16="http://schemas.microsoft.com/office/drawing/2014/main" id="{7D1E115A-87CB-4627-9D20-1D9C4234F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3032" y="640080"/>
            <a:ext cx="4818888"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4E457A0-E55E-4B4F-A727-BD61C631B7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843" y="806357"/>
            <a:ext cx="4511266"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pile of black buttons with red and white text&#10;&#10;AI-generated content may be incorrect.">
            <a:extLst>
              <a:ext uri="{FF2B5EF4-FFF2-40B4-BE49-F238E27FC236}">
                <a16:creationId xmlns:a16="http://schemas.microsoft.com/office/drawing/2014/main" id="{055E3830-8B41-F89C-809B-ABDDFD4E968B}"/>
              </a:ext>
            </a:extLst>
          </p:cNvPr>
          <p:cNvPicPr>
            <a:picLocks noChangeAspect="1"/>
          </p:cNvPicPr>
          <p:nvPr/>
        </p:nvPicPr>
        <p:blipFill>
          <a:blip r:embed="rId3"/>
          <a:srcRect l="28264" r="29746"/>
          <a:stretch>
            <a:fillRect/>
          </a:stretch>
        </p:blipFill>
        <p:spPr>
          <a:xfrm>
            <a:off x="7208520" y="1126397"/>
            <a:ext cx="3867912" cy="4288536"/>
          </a:xfrm>
          <a:prstGeom prst="rect">
            <a:avLst/>
          </a:prstGeom>
          <a:ln w="31750">
            <a:noFill/>
          </a:ln>
        </p:spPr>
      </p:pic>
      <p:sp>
        <p:nvSpPr>
          <p:cNvPr id="3" name="TextBox 2">
            <a:extLst>
              <a:ext uri="{FF2B5EF4-FFF2-40B4-BE49-F238E27FC236}">
                <a16:creationId xmlns:a16="http://schemas.microsoft.com/office/drawing/2014/main" id="{83803778-11E4-5D46-B032-1022B61BE3BF}"/>
              </a:ext>
            </a:extLst>
          </p:cNvPr>
          <p:cNvSpPr txBox="1"/>
          <p:nvPr/>
        </p:nvSpPr>
        <p:spPr>
          <a:xfrm>
            <a:off x="923636" y="7723909"/>
            <a:ext cx="6096000" cy="7232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a:t>http</a:t>
            </a:r>
          </a:p>
          <a:p>
            <a:pPr algn="ctr">
              <a:spcAft>
                <a:spcPts val="600"/>
              </a:spcAft>
            </a:pPr>
            <a:endParaRPr lang="en-GB"/>
          </a:p>
        </p:txBody>
      </p:sp>
    </p:spTree>
    <p:extLst>
      <p:ext uri="{BB962C8B-B14F-4D97-AF65-F5344CB8AC3E}">
        <p14:creationId xmlns:p14="http://schemas.microsoft.com/office/powerpoint/2010/main" val="1154263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C471FA1-796E-8153-C6B5-9029389D86AE}"/>
              </a:ext>
            </a:extLst>
          </p:cNvPr>
          <p:cNvPicPr>
            <a:picLocks noGrp="1" noChangeAspect="1"/>
          </p:cNvPicPr>
          <p:nvPr>
            <p:ph type="pic" sz="quarter" idx="13"/>
          </p:nvPr>
        </p:nvPicPr>
        <p:blipFill>
          <a:blip r:embed="rId2"/>
          <a:srcRect t="9844" b="9844"/>
          <a:stretch>
            <a:fillRect/>
          </a:stretch>
        </p:blipFill>
        <p:spPr/>
      </p:pic>
      <p:sp>
        <p:nvSpPr>
          <p:cNvPr id="3" name="Title 2">
            <a:extLst>
              <a:ext uri="{FF2B5EF4-FFF2-40B4-BE49-F238E27FC236}">
                <a16:creationId xmlns:a16="http://schemas.microsoft.com/office/drawing/2014/main" id="{9802DFDD-19E7-54B8-667F-4A3EE57C8B75}"/>
              </a:ext>
            </a:extLst>
          </p:cNvPr>
          <p:cNvSpPr>
            <a:spLocks noGrp="1"/>
          </p:cNvSpPr>
          <p:nvPr>
            <p:ph type="ctrTitle"/>
          </p:nvPr>
        </p:nvSpPr>
        <p:spPr/>
        <p:txBody>
          <a:bodyPr/>
          <a:lstStyle/>
          <a:p>
            <a:r>
              <a:rPr lang="en-SE" dirty="0"/>
              <a:t>Powerus</a:t>
            </a:r>
          </a:p>
        </p:txBody>
      </p:sp>
      <p:sp>
        <p:nvSpPr>
          <p:cNvPr id="4" name="Subtitle 3">
            <a:extLst>
              <a:ext uri="{FF2B5EF4-FFF2-40B4-BE49-F238E27FC236}">
                <a16:creationId xmlns:a16="http://schemas.microsoft.com/office/drawing/2014/main" id="{1C79D9EC-5841-920E-B4C8-BB15408A248F}"/>
              </a:ext>
            </a:extLst>
          </p:cNvPr>
          <p:cNvSpPr>
            <a:spLocks noGrp="1"/>
          </p:cNvSpPr>
          <p:nvPr>
            <p:ph type="subTitle" idx="1"/>
          </p:nvPr>
        </p:nvSpPr>
        <p:spPr>
          <a:xfrm>
            <a:off x="192087" y="5587200"/>
            <a:ext cx="11807825" cy="584775"/>
          </a:xfrm>
        </p:spPr>
        <p:txBody>
          <a:bodyPr/>
          <a:lstStyle/>
          <a:p>
            <a:r>
              <a:rPr lang="en-SE" dirty="0"/>
              <a:t>www.powerus.eu</a:t>
            </a:r>
          </a:p>
        </p:txBody>
      </p:sp>
    </p:spTree>
    <p:extLst>
      <p:ext uri="{BB962C8B-B14F-4D97-AF65-F5344CB8AC3E}">
        <p14:creationId xmlns:p14="http://schemas.microsoft.com/office/powerpoint/2010/main" val="178620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5A8CC-1DA9-CBBD-26D5-9CE30F24104E}"/>
              </a:ext>
            </a:extLst>
          </p:cNvPr>
          <p:cNvSpPr>
            <a:spLocks noGrp="1"/>
          </p:cNvSpPr>
          <p:nvPr>
            <p:ph type="title"/>
          </p:nvPr>
        </p:nvSpPr>
        <p:spPr/>
        <p:txBody>
          <a:bodyPr>
            <a:normAutofit/>
          </a:bodyPr>
          <a:lstStyle/>
          <a:p>
            <a:r>
              <a:rPr lang="sv-SE" sz="2000" dirty="0"/>
              <a:t>The mobilization course </a:t>
            </a:r>
            <a:endParaRPr lang="en-SE" sz="2000" dirty="0"/>
          </a:p>
        </p:txBody>
      </p:sp>
      <p:sp>
        <p:nvSpPr>
          <p:cNvPr id="5" name="Platshållare för text 4">
            <a:extLst>
              <a:ext uri="{FF2B5EF4-FFF2-40B4-BE49-F238E27FC236}">
                <a16:creationId xmlns:a16="http://schemas.microsoft.com/office/drawing/2014/main" id="{2F21D7B1-C9AB-84C6-E946-6702C37DF627}"/>
              </a:ext>
            </a:extLst>
          </p:cNvPr>
          <p:cNvSpPr>
            <a:spLocks noGrp="1"/>
          </p:cNvSpPr>
          <p:nvPr>
            <p:ph type="body" idx="1"/>
          </p:nvPr>
        </p:nvSpPr>
        <p:spPr/>
        <p:txBody>
          <a:bodyPr/>
          <a:lstStyle/>
          <a:p>
            <a:r>
              <a:rPr lang="sv-SE" dirty="0"/>
              <a:t> </a:t>
            </a:r>
          </a:p>
        </p:txBody>
      </p:sp>
      <p:sp>
        <p:nvSpPr>
          <p:cNvPr id="3" name="Content Placeholder 2">
            <a:extLst>
              <a:ext uri="{FF2B5EF4-FFF2-40B4-BE49-F238E27FC236}">
                <a16:creationId xmlns:a16="http://schemas.microsoft.com/office/drawing/2014/main" id="{FEE90A32-7CC4-005A-8AA7-50234996A77A}"/>
              </a:ext>
            </a:extLst>
          </p:cNvPr>
          <p:cNvSpPr>
            <a:spLocks noGrp="1"/>
          </p:cNvSpPr>
          <p:nvPr>
            <p:ph sz="half" idx="2"/>
          </p:nvPr>
        </p:nvSpPr>
        <p:spPr>
          <a:xfrm>
            <a:off x="836612" y="1783778"/>
            <a:ext cx="6005073" cy="4452430"/>
          </a:xfrm>
        </p:spPr>
        <p:txBody>
          <a:bodyPr>
            <a:noAutofit/>
          </a:bodyPr>
          <a:lstStyle/>
          <a:p>
            <a:r>
              <a:rPr lang="en-GB" sz="2000" dirty="0"/>
              <a:t>Elective course in the last semester of the bachelor's programme in social work/ Commissioned education
6 joint weeks, 7.5 points
32 Courses since 2005
700 social work students and  300 students from different service user organizations
They learn from each other's experiences and develop joint project ideas under supervision
Since 2008 about 30 teachers  employed on other courses, in semesters one, four and seven. These are recruited from the external students of the mobilization course.
</a:t>
            </a:r>
            <a:endParaRPr lang="en-SE" sz="2000" dirty="0"/>
          </a:p>
        </p:txBody>
      </p:sp>
      <p:sp>
        <p:nvSpPr>
          <p:cNvPr id="6" name="Platshållare för text 5">
            <a:extLst>
              <a:ext uri="{FF2B5EF4-FFF2-40B4-BE49-F238E27FC236}">
                <a16:creationId xmlns:a16="http://schemas.microsoft.com/office/drawing/2014/main" id="{06F029A9-95A8-F2F4-E787-B83A43CFF127}"/>
              </a:ext>
            </a:extLst>
          </p:cNvPr>
          <p:cNvSpPr>
            <a:spLocks noGrp="1"/>
          </p:cNvSpPr>
          <p:nvPr>
            <p:ph type="body" sz="quarter" idx="3"/>
          </p:nvPr>
        </p:nvSpPr>
        <p:spPr/>
        <p:txBody>
          <a:bodyPr/>
          <a:lstStyle/>
          <a:p>
            <a:r>
              <a:rPr lang="sv-SE" dirty="0"/>
              <a:t> </a:t>
            </a:r>
          </a:p>
        </p:txBody>
      </p:sp>
      <p:pic>
        <p:nvPicPr>
          <p:cNvPr id="9" name="Platshållare för innehåll 8" descr="En bild som visar klädsel, person, inomhus, fotbeklädnader&#10;&#10;AI-genererat innehåll kan vara felaktigt.">
            <a:extLst>
              <a:ext uri="{FF2B5EF4-FFF2-40B4-BE49-F238E27FC236}">
                <a16:creationId xmlns:a16="http://schemas.microsoft.com/office/drawing/2014/main" id="{31703DD8-DD48-FC70-A819-08B4A3E3005B}"/>
              </a:ext>
            </a:extLst>
          </p:cNvPr>
          <p:cNvPicPr>
            <a:picLocks noGrp="1" noChangeAspect="1"/>
          </p:cNvPicPr>
          <p:nvPr>
            <p:ph sz="quarter" idx="4"/>
          </p:nvPr>
        </p:nvPicPr>
        <p:blipFill>
          <a:blip r:embed="rId2"/>
          <a:stretch>
            <a:fillRect/>
          </a:stretch>
        </p:blipFill>
        <p:spPr>
          <a:xfrm>
            <a:off x="7382073" y="1738358"/>
            <a:ext cx="3338479" cy="4451305"/>
          </a:xfrm>
        </p:spPr>
      </p:pic>
      <p:sp>
        <p:nvSpPr>
          <p:cNvPr id="4" name="Footer Placeholder 3">
            <a:extLst>
              <a:ext uri="{FF2B5EF4-FFF2-40B4-BE49-F238E27FC236}">
                <a16:creationId xmlns:a16="http://schemas.microsoft.com/office/drawing/2014/main" id="{EC0318B4-0D4A-1BA7-325E-86E0F64E2425}"/>
              </a:ext>
            </a:extLst>
          </p:cNvPr>
          <p:cNvSpPr>
            <a:spLocks noGrp="1"/>
          </p:cNvSpPr>
          <p:nvPr>
            <p:ph type="ftr" sz="quarter" idx="11"/>
          </p:nvPr>
        </p:nvSpPr>
        <p:spPr/>
        <p:txBody>
          <a:bodyPr/>
          <a:lstStyle/>
          <a:p>
            <a:pPr>
              <a:defRPr/>
            </a:pPr>
            <a:r>
              <a:rPr lang="sv-SE" altLang="x-none" dirty="0"/>
              <a:t>Cecilia </a:t>
            </a:r>
            <a:r>
              <a:rPr lang="sv-SE" altLang="x-none" dirty="0" err="1"/>
              <a:t>Heule</a:t>
            </a:r>
            <a:r>
              <a:rPr lang="sv-SE" altLang="x-none" dirty="0"/>
              <a:t>, Socialhögskolan, Lunds universitet</a:t>
            </a:r>
          </a:p>
        </p:txBody>
      </p:sp>
    </p:spTree>
    <p:extLst>
      <p:ext uri="{BB962C8B-B14F-4D97-AF65-F5344CB8AC3E}">
        <p14:creationId xmlns:p14="http://schemas.microsoft.com/office/powerpoint/2010/main" val="4007021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8B12C8-F174-D64A-8B61-BBA7A9A23850}"/>
              </a:ext>
            </a:extLst>
          </p:cNvPr>
          <p:cNvSpPr>
            <a:spLocks noGrp="1"/>
          </p:cNvSpPr>
          <p:nvPr>
            <p:ph type="title"/>
          </p:nvPr>
        </p:nvSpPr>
        <p:spPr/>
        <p:txBody>
          <a:bodyPr/>
          <a:lstStyle/>
          <a:p>
            <a:r>
              <a:rPr lang="sv-SE" dirty="0" err="1"/>
              <a:t>Some</a:t>
            </a:r>
            <a:r>
              <a:rPr lang="sv-SE" dirty="0"/>
              <a:t> </a:t>
            </a:r>
            <a:r>
              <a:rPr lang="sv-SE" dirty="0" err="1"/>
              <a:t>historical</a:t>
            </a:r>
            <a:r>
              <a:rPr lang="sv-SE" dirty="0"/>
              <a:t> </a:t>
            </a:r>
            <a:r>
              <a:rPr lang="sv-SE" dirty="0" err="1"/>
              <a:t>criticism</a:t>
            </a:r>
            <a:r>
              <a:rPr lang="sv-SE" dirty="0"/>
              <a:t> </a:t>
            </a:r>
          </a:p>
        </p:txBody>
      </p:sp>
      <p:sp>
        <p:nvSpPr>
          <p:cNvPr id="3" name="Platshållare för innehåll 2">
            <a:extLst>
              <a:ext uri="{FF2B5EF4-FFF2-40B4-BE49-F238E27FC236}">
                <a16:creationId xmlns:a16="http://schemas.microsoft.com/office/drawing/2014/main" id="{C463BC7F-7CFA-6143-A336-4FDD6289DC61}"/>
              </a:ext>
            </a:extLst>
          </p:cNvPr>
          <p:cNvSpPr>
            <a:spLocks noGrp="1"/>
          </p:cNvSpPr>
          <p:nvPr>
            <p:ph sz="half" idx="1"/>
          </p:nvPr>
        </p:nvSpPr>
        <p:spPr/>
        <p:txBody>
          <a:bodyPr/>
          <a:lstStyle/>
          <a:p>
            <a:endParaRPr lang="sv-SE" dirty="0"/>
          </a:p>
          <a:p>
            <a:r>
              <a:rPr lang="sv-SE" dirty="0"/>
              <a:t>Michel Foucault: The </a:t>
            </a:r>
            <a:r>
              <a:rPr lang="sv-SE" dirty="0" err="1"/>
              <a:t>history</a:t>
            </a:r>
            <a:r>
              <a:rPr lang="sv-SE" dirty="0"/>
              <a:t> </a:t>
            </a:r>
            <a:r>
              <a:rPr lang="sv-SE" dirty="0" err="1"/>
              <a:t>of</a:t>
            </a:r>
            <a:r>
              <a:rPr lang="sv-SE" dirty="0"/>
              <a:t> </a:t>
            </a:r>
            <a:r>
              <a:rPr lang="sv-SE" dirty="0" err="1"/>
              <a:t>madness</a:t>
            </a:r>
            <a:br>
              <a:rPr lang="sv-SE" dirty="0"/>
            </a:br>
            <a:endParaRPr lang="sv-SE" dirty="0"/>
          </a:p>
          <a:p>
            <a:r>
              <a:rPr lang="sv-SE" dirty="0" err="1"/>
              <a:t>Erving</a:t>
            </a:r>
            <a:r>
              <a:rPr lang="sv-SE" dirty="0"/>
              <a:t> </a:t>
            </a:r>
            <a:r>
              <a:rPr lang="sv-SE" dirty="0" err="1"/>
              <a:t>Goffman</a:t>
            </a:r>
            <a:r>
              <a:rPr lang="sv-SE" dirty="0"/>
              <a:t>: Total Institutions</a:t>
            </a:r>
            <a:br>
              <a:rPr lang="sv-SE" dirty="0"/>
            </a:br>
            <a:endParaRPr lang="sv-SE" dirty="0"/>
          </a:p>
          <a:p>
            <a:r>
              <a:rPr lang="sv-SE" dirty="0"/>
              <a:t>Films like: </a:t>
            </a:r>
            <a:r>
              <a:rPr lang="sv-SE" dirty="0" err="1"/>
              <a:t>One</a:t>
            </a:r>
            <a:r>
              <a:rPr lang="sv-SE" dirty="0"/>
              <a:t> </a:t>
            </a:r>
            <a:r>
              <a:rPr lang="sv-SE" dirty="0" err="1"/>
              <a:t>flew</a:t>
            </a:r>
            <a:r>
              <a:rPr lang="sv-SE" dirty="0"/>
              <a:t> over the </a:t>
            </a:r>
            <a:r>
              <a:rPr lang="sv-SE" dirty="0" err="1"/>
              <a:t>Cuckoos</a:t>
            </a:r>
            <a:r>
              <a:rPr lang="sv-SE" dirty="0"/>
              <a:t> </a:t>
            </a:r>
            <a:r>
              <a:rPr lang="sv-SE" dirty="0" err="1"/>
              <a:t>nest</a:t>
            </a:r>
            <a:r>
              <a:rPr lang="sv-SE" dirty="0"/>
              <a:t>.</a:t>
            </a:r>
          </a:p>
        </p:txBody>
      </p:sp>
      <p:pic>
        <p:nvPicPr>
          <p:cNvPr id="5" name="Platshållare för innehåll 4">
            <a:extLst>
              <a:ext uri="{FF2B5EF4-FFF2-40B4-BE49-F238E27FC236}">
                <a16:creationId xmlns:a16="http://schemas.microsoft.com/office/drawing/2014/main" id="{72F2552E-B665-2F48-9D93-CE33312C3292}"/>
              </a:ext>
            </a:extLst>
          </p:cNvPr>
          <p:cNvPicPr>
            <a:picLocks noGrp="1" noChangeAspect="1"/>
          </p:cNvPicPr>
          <p:nvPr>
            <p:ph sz="half" idx="2"/>
          </p:nvPr>
        </p:nvPicPr>
        <p:blipFill>
          <a:blip r:embed="rId2"/>
          <a:stretch>
            <a:fillRect/>
          </a:stretch>
        </p:blipFill>
        <p:spPr>
          <a:xfrm>
            <a:off x="5969373" y="2194560"/>
            <a:ext cx="4788276" cy="3591207"/>
          </a:xfrm>
          <a:prstGeom prst="rect">
            <a:avLst/>
          </a:prstGeom>
        </p:spPr>
      </p:pic>
    </p:spTree>
    <p:extLst>
      <p:ext uri="{BB962C8B-B14F-4D97-AF65-F5344CB8AC3E}">
        <p14:creationId xmlns:p14="http://schemas.microsoft.com/office/powerpoint/2010/main" val="398507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052E3E-A4A3-2A45-A477-8CC250F54F47}"/>
              </a:ext>
            </a:extLst>
          </p:cNvPr>
          <p:cNvSpPr>
            <a:spLocks noGrp="1"/>
          </p:cNvSpPr>
          <p:nvPr>
            <p:ph type="title"/>
          </p:nvPr>
        </p:nvSpPr>
        <p:spPr/>
        <p:txBody>
          <a:bodyPr/>
          <a:lstStyle/>
          <a:p>
            <a:r>
              <a:rPr lang="sv-SE" dirty="0" err="1"/>
              <a:t>Response</a:t>
            </a:r>
            <a:r>
              <a:rPr lang="sv-SE" dirty="0"/>
              <a:t> from the service </a:t>
            </a:r>
            <a:r>
              <a:rPr lang="sv-SE" dirty="0" err="1"/>
              <a:t>users</a:t>
            </a:r>
            <a:endParaRPr lang="sv-SE" dirty="0"/>
          </a:p>
        </p:txBody>
      </p:sp>
      <p:sp>
        <p:nvSpPr>
          <p:cNvPr id="3" name="Platshållare för innehåll 2">
            <a:extLst>
              <a:ext uri="{FF2B5EF4-FFF2-40B4-BE49-F238E27FC236}">
                <a16:creationId xmlns:a16="http://schemas.microsoft.com/office/drawing/2014/main" id="{EC8EE85B-E56D-A841-8355-15B358A18A97}"/>
              </a:ext>
            </a:extLst>
          </p:cNvPr>
          <p:cNvSpPr>
            <a:spLocks noGrp="1"/>
          </p:cNvSpPr>
          <p:nvPr>
            <p:ph sz="half" idx="1"/>
          </p:nvPr>
        </p:nvSpPr>
        <p:spPr/>
        <p:txBody>
          <a:bodyPr vert="horz" lIns="91440" tIns="45720" rIns="91440" bIns="45720" rtlCol="0" anchor="t">
            <a:normAutofit/>
          </a:bodyPr>
          <a:lstStyle/>
          <a:p>
            <a:r>
              <a:rPr lang="sv-SE"/>
              <a:t>Foutain</a:t>
            </a:r>
            <a:r>
              <a:rPr lang="sv-SE" dirty="0"/>
              <a:t> house </a:t>
            </a:r>
            <a:r>
              <a:rPr lang="sv-SE"/>
              <a:t>movement</a:t>
            </a:r>
            <a:br>
              <a:rPr lang="sv-SE" dirty="0"/>
            </a:br>
            <a:endParaRPr lang="sv-SE" dirty="0"/>
          </a:p>
          <a:p>
            <a:r>
              <a:rPr lang="sv-SE" dirty="0"/>
              <a:t>The </a:t>
            </a:r>
            <a:r>
              <a:rPr lang="sv-SE"/>
              <a:t>Recovery</a:t>
            </a:r>
            <a:r>
              <a:rPr lang="sv-SE" dirty="0"/>
              <a:t> </a:t>
            </a:r>
            <a:r>
              <a:rPr lang="sv-SE"/>
              <a:t>movement</a:t>
            </a:r>
            <a:br>
              <a:rPr lang="sv-SE" dirty="0"/>
            </a:br>
            <a:endParaRPr lang="sv-SE" dirty="0"/>
          </a:p>
          <a:p>
            <a:r>
              <a:rPr lang="sv-SE" dirty="0"/>
              <a:t>AA-</a:t>
            </a:r>
            <a:r>
              <a:rPr lang="sv-SE"/>
              <a:t>movement</a:t>
            </a:r>
            <a:br>
              <a:rPr lang="sv-SE" dirty="0"/>
            </a:br>
            <a:endParaRPr lang="sv-SE" dirty="0"/>
          </a:p>
          <a:p>
            <a:r>
              <a:rPr lang="sv-SE" dirty="0"/>
              <a:t>The </a:t>
            </a:r>
            <a:r>
              <a:rPr lang="sv-SE"/>
              <a:t>diability</a:t>
            </a:r>
            <a:r>
              <a:rPr lang="sv-SE" dirty="0"/>
              <a:t> </a:t>
            </a:r>
            <a:r>
              <a:rPr lang="sv-SE"/>
              <a:t>rights</a:t>
            </a:r>
            <a:r>
              <a:rPr lang="sv-SE" dirty="0"/>
              <a:t> </a:t>
            </a:r>
            <a:r>
              <a:rPr lang="sv-SE"/>
              <a:t>movement</a:t>
            </a:r>
            <a:br>
              <a:rPr lang="sv-SE" dirty="0"/>
            </a:br>
            <a:endParaRPr lang="sv-SE" dirty="0"/>
          </a:p>
          <a:p>
            <a:r>
              <a:rPr lang="sv-SE"/>
              <a:t>The feminist and antirascist movements</a:t>
            </a:r>
          </a:p>
        </p:txBody>
      </p:sp>
      <p:pic>
        <p:nvPicPr>
          <p:cNvPr id="5" name="Platshållare för innehåll 4">
            <a:extLst>
              <a:ext uri="{FF2B5EF4-FFF2-40B4-BE49-F238E27FC236}">
                <a16:creationId xmlns:a16="http://schemas.microsoft.com/office/drawing/2014/main" id="{FAEF54E5-CCB2-B84E-9DE2-F5856592FEBF}"/>
              </a:ext>
            </a:extLst>
          </p:cNvPr>
          <p:cNvPicPr>
            <a:picLocks noGrp="1" noChangeAspect="1"/>
          </p:cNvPicPr>
          <p:nvPr>
            <p:ph sz="half" idx="2"/>
          </p:nvPr>
        </p:nvPicPr>
        <p:blipFill>
          <a:blip r:embed="rId2"/>
          <a:stretch>
            <a:fillRect/>
          </a:stretch>
        </p:blipFill>
        <p:spPr>
          <a:xfrm>
            <a:off x="5404353" y="2305878"/>
            <a:ext cx="5369216" cy="3326296"/>
          </a:xfrm>
          <a:prstGeom prst="rect">
            <a:avLst/>
          </a:prstGeom>
        </p:spPr>
      </p:pic>
    </p:spTree>
    <p:extLst>
      <p:ext uri="{BB962C8B-B14F-4D97-AF65-F5344CB8AC3E}">
        <p14:creationId xmlns:p14="http://schemas.microsoft.com/office/powerpoint/2010/main" val="2959558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page1image384">
            <a:extLst>
              <a:ext uri="{FF2B5EF4-FFF2-40B4-BE49-F238E27FC236}">
                <a16:creationId xmlns:a16="http://schemas.microsoft.com/office/drawing/2014/main" id="{044E7FE3-BE2B-364D-9CB9-627A5F287EC0}"/>
              </a:ext>
            </a:extLst>
          </p:cNvPr>
          <p:cNvPicPr>
            <a:picLocks noGrp="1" noChangeAspect="1" noChangeArrowheads="1"/>
          </p:cNvPicPr>
          <p:nvPr>
            <p:ph type="pic" sz="quarter" idx="13"/>
          </p:nvPr>
        </p:nvPicPr>
        <p:blipFill rotWithShape="1">
          <a:blip r:embed="rId2">
            <a:extLst>
              <a:ext uri="{28A0092B-C50C-407E-A947-70E740481C1C}">
                <a14:useLocalDpi xmlns:a14="http://schemas.microsoft.com/office/drawing/2010/main" val="0"/>
              </a:ext>
            </a:extLst>
          </a:blip>
          <a:srcRect t="22560" b="22560"/>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3ED2CCA8-F996-4D4B-A87B-172018E49209}"/>
              </a:ext>
            </a:extLst>
          </p:cNvPr>
          <p:cNvSpPr>
            <a:spLocks noGrp="1"/>
          </p:cNvSpPr>
          <p:nvPr>
            <p:ph type="ctrTitle"/>
          </p:nvPr>
        </p:nvSpPr>
        <p:spPr>
          <a:xfrm>
            <a:off x="192086" y="1815572"/>
            <a:ext cx="11807825" cy="1613428"/>
          </a:xfrm>
        </p:spPr>
        <p:txBody>
          <a:bodyPr/>
          <a:lstStyle/>
          <a:p>
            <a:r>
              <a:rPr lang="sv-SE" dirty="0"/>
              <a:t>Social </a:t>
            </a:r>
            <a:r>
              <a:rPr lang="sv-SE" dirty="0" err="1"/>
              <a:t>Exclusion</a:t>
            </a:r>
            <a:endParaRPr lang="sv-SE" dirty="0"/>
          </a:p>
        </p:txBody>
      </p:sp>
      <p:sp>
        <p:nvSpPr>
          <p:cNvPr id="3" name="Platshållare för innehåll 2">
            <a:extLst>
              <a:ext uri="{FF2B5EF4-FFF2-40B4-BE49-F238E27FC236}">
                <a16:creationId xmlns:a16="http://schemas.microsoft.com/office/drawing/2014/main" id="{18902DDD-F622-7047-B1C5-443C05ABC0A8}"/>
              </a:ext>
            </a:extLst>
          </p:cNvPr>
          <p:cNvSpPr>
            <a:spLocks noGrp="1"/>
          </p:cNvSpPr>
          <p:nvPr>
            <p:ph type="subTitle" idx="1"/>
          </p:nvPr>
        </p:nvSpPr>
        <p:spPr>
          <a:xfrm>
            <a:off x="102878" y="3505997"/>
            <a:ext cx="11807825" cy="502445"/>
          </a:xfrm>
        </p:spPr>
        <p:txBody>
          <a:bodyPr>
            <a:normAutofit fontScale="70000" lnSpcReduction="20000"/>
          </a:bodyPr>
          <a:lstStyle/>
          <a:p>
            <a:pPr marL="0" indent="0">
              <a:buNone/>
            </a:pPr>
            <a:r>
              <a:rPr lang="sv-SE" sz="2400" dirty="0"/>
              <a:t>… is a process </a:t>
            </a:r>
            <a:r>
              <a:rPr lang="sv-SE" sz="2400" dirty="0" err="1"/>
              <a:t>where</a:t>
            </a:r>
            <a:r>
              <a:rPr lang="sv-SE" sz="2400" dirty="0"/>
              <a:t> different </a:t>
            </a:r>
            <a:r>
              <a:rPr lang="sv-SE" sz="2400" dirty="0" err="1"/>
              <a:t>groups</a:t>
            </a:r>
            <a:r>
              <a:rPr lang="sv-SE" sz="2400" dirty="0"/>
              <a:t> in </a:t>
            </a:r>
            <a:r>
              <a:rPr lang="sv-SE" sz="2400" dirty="0" err="1"/>
              <a:t>society</a:t>
            </a:r>
            <a:r>
              <a:rPr lang="sv-SE" sz="2400" dirty="0"/>
              <a:t> </a:t>
            </a:r>
            <a:r>
              <a:rPr lang="sv-SE" sz="2400" dirty="0" err="1"/>
              <a:t>are</a:t>
            </a:r>
            <a:r>
              <a:rPr lang="sv-SE" sz="2400" dirty="0"/>
              <a:t> </a:t>
            </a:r>
            <a:r>
              <a:rPr lang="sv-SE" sz="2400" dirty="0" err="1"/>
              <a:t>excluded</a:t>
            </a:r>
            <a:r>
              <a:rPr lang="sv-SE" sz="2400" dirty="0"/>
              <a:t> from </a:t>
            </a:r>
            <a:r>
              <a:rPr lang="sv-SE" sz="2400" dirty="0" err="1"/>
              <a:t>finacial</a:t>
            </a:r>
            <a:r>
              <a:rPr lang="sv-SE" sz="2400" dirty="0"/>
              <a:t>, social </a:t>
            </a:r>
            <a:r>
              <a:rPr lang="sv-SE" sz="2400" dirty="0" err="1"/>
              <a:t>cultural</a:t>
            </a:r>
            <a:r>
              <a:rPr lang="sv-SE" sz="2400" dirty="0"/>
              <a:t> and </a:t>
            </a:r>
            <a:r>
              <a:rPr lang="sv-SE" sz="2400" dirty="0" err="1"/>
              <a:t>political</a:t>
            </a:r>
            <a:r>
              <a:rPr lang="sv-SE" sz="2400" dirty="0"/>
              <a:t> </a:t>
            </a:r>
            <a:r>
              <a:rPr lang="sv-SE" sz="2400" dirty="0" err="1"/>
              <a:t>resurces</a:t>
            </a:r>
            <a:r>
              <a:rPr lang="sv-SE" sz="2400" dirty="0"/>
              <a:t> and </a:t>
            </a:r>
            <a:r>
              <a:rPr lang="sv-SE" sz="2400" dirty="0" err="1"/>
              <a:t>rights</a:t>
            </a:r>
            <a:r>
              <a:rPr lang="sv-SE" sz="2400" dirty="0"/>
              <a:t>. </a:t>
            </a:r>
          </a:p>
        </p:txBody>
      </p:sp>
    </p:spTree>
    <p:extLst>
      <p:ext uri="{BB962C8B-B14F-4D97-AF65-F5344CB8AC3E}">
        <p14:creationId xmlns:p14="http://schemas.microsoft.com/office/powerpoint/2010/main" val="210977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FB67D-6ABB-4964-1059-2D38407A84EC}"/>
              </a:ext>
            </a:extLst>
          </p:cNvPr>
          <p:cNvSpPr>
            <a:spLocks noGrp="1"/>
          </p:cNvSpPr>
          <p:nvPr>
            <p:ph type="title"/>
          </p:nvPr>
        </p:nvSpPr>
        <p:spPr>
          <a:xfrm>
            <a:off x="804672" y="964692"/>
            <a:ext cx="5894832" cy="1188720"/>
          </a:xfrm>
        </p:spPr>
        <p:txBody>
          <a:bodyPr vert="horz" lIns="182880" tIns="182880" rIns="182880" bIns="182880" rtlCol="0" anchor="ctr">
            <a:normAutofit/>
          </a:bodyPr>
          <a:lstStyle/>
          <a:p>
            <a:r>
              <a:rPr lang="en-US"/>
              <a:t>Social inclusion. </a:t>
            </a:r>
            <a:br>
              <a:rPr lang="en-US"/>
            </a:br>
            <a:r>
              <a:rPr lang="en-US"/>
              <a:t>Who risk being excluded?</a:t>
            </a:r>
          </a:p>
        </p:txBody>
      </p:sp>
      <p:sp>
        <p:nvSpPr>
          <p:cNvPr id="3" name="Content Placeholder 2">
            <a:extLst>
              <a:ext uri="{FF2B5EF4-FFF2-40B4-BE49-F238E27FC236}">
                <a16:creationId xmlns:a16="http://schemas.microsoft.com/office/drawing/2014/main" id="{5241E4BC-4ACA-48BA-521F-4CC037015F34}"/>
              </a:ext>
            </a:extLst>
          </p:cNvPr>
          <p:cNvSpPr>
            <a:spLocks noGrp="1"/>
          </p:cNvSpPr>
          <p:nvPr>
            <p:ph sz="half" idx="1"/>
          </p:nvPr>
        </p:nvSpPr>
        <p:spPr>
          <a:xfrm>
            <a:off x="803243" y="2638044"/>
            <a:ext cx="5963317" cy="3263206"/>
          </a:xfrm>
        </p:spPr>
        <p:txBody>
          <a:bodyPr vert="horz" lIns="91440" tIns="45720" rIns="91440" bIns="45720" rtlCol="0">
            <a:normAutofit/>
          </a:bodyPr>
          <a:lstStyle/>
          <a:p>
            <a:r>
              <a:rPr lang="en-US"/>
              <a:t>People with mental illness
Persons who have long-term experience of addiction and/or criminality
Persons with disabilities
Refugees, or children of immigrants who have not had good opportunities to integrate.
Children who grow up with violence, bullying, substance abuse, financial vulnerability or mental illness.
</a:t>
            </a:r>
          </a:p>
        </p:txBody>
      </p:sp>
      <p:pic>
        <p:nvPicPr>
          <p:cNvPr id="6" name="Content Placeholder 5">
            <a:extLst>
              <a:ext uri="{FF2B5EF4-FFF2-40B4-BE49-F238E27FC236}">
                <a16:creationId xmlns:a16="http://schemas.microsoft.com/office/drawing/2014/main" id="{8B65615A-5F9F-4348-37A7-85A6BBA863E4}"/>
              </a:ext>
            </a:extLst>
          </p:cNvPr>
          <p:cNvPicPr>
            <a:picLocks noGrp="1" noChangeAspect="1"/>
          </p:cNvPicPr>
          <p:nvPr>
            <p:ph sz="half" idx="2"/>
          </p:nvPr>
        </p:nvPicPr>
        <p:blipFill>
          <a:blip r:embed="rId2"/>
          <a:stretch>
            <a:fillRect/>
          </a:stretch>
        </p:blipFill>
        <p:spPr>
          <a:xfrm>
            <a:off x="7715890" y="2329529"/>
            <a:ext cx="3328416" cy="2206884"/>
          </a:xfrm>
          <a:prstGeom prst="rect">
            <a:avLst/>
          </a:prstGeom>
        </p:spPr>
      </p:pic>
    </p:spTree>
    <p:extLst>
      <p:ext uri="{BB962C8B-B14F-4D97-AF65-F5344CB8AC3E}">
        <p14:creationId xmlns:p14="http://schemas.microsoft.com/office/powerpoint/2010/main" val="3235070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A120A95-9A07-494E-9617-8693E89A9FC6}"/>
              </a:ext>
            </a:extLst>
          </p:cNvPr>
          <p:cNvSpPr>
            <a:spLocks noGrp="1"/>
          </p:cNvSpPr>
          <p:nvPr>
            <p:ph type="ctrTitle"/>
          </p:nvPr>
        </p:nvSpPr>
        <p:spPr>
          <a:effectLst/>
        </p:spPr>
        <p:txBody>
          <a:bodyPr>
            <a:noAutofit/>
          </a:bodyPr>
          <a:lstStyle/>
          <a:p>
            <a:r>
              <a:rPr lang="en-GB" dirty="0"/>
              <a:t>Nine faculties</a:t>
            </a:r>
          </a:p>
        </p:txBody>
      </p:sp>
      <p:sp>
        <p:nvSpPr>
          <p:cNvPr id="4" name="Underrubrik 3">
            <a:extLst>
              <a:ext uri="{FF2B5EF4-FFF2-40B4-BE49-F238E27FC236}">
                <a16:creationId xmlns:a16="http://schemas.microsoft.com/office/drawing/2014/main" id="{B2AD1ADD-F8CB-ED4A-9AE3-203262EF87A8}"/>
              </a:ext>
            </a:extLst>
          </p:cNvPr>
          <p:cNvSpPr>
            <a:spLocks noGrp="1"/>
          </p:cNvSpPr>
          <p:nvPr>
            <p:ph type="subTitle" idx="1"/>
          </p:nvPr>
        </p:nvSpPr>
        <p:spPr>
          <a:xfrm>
            <a:off x="192085" y="3429000"/>
            <a:ext cx="11807825" cy="836126"/>
          </a:xfrm>
          <a:solidFill>
            <a:srgbClr val="002060"/>
          </a:solidFill>
          <a:effectLst/>
        </p:spPr>
        <p:txBody>
          <a:bodyPr/>
          <a:lstStyle/>
          <a:p>
            <a:r>
              <a:rPr lang="en-GB" sz="2000" dirty="0">
                <a:latin typeface="American Typewriter" panose="02090604020004020304" pitchFamily="18" charset="77"/>
              </a:rPr>
              <a:t>How do we mend the gaps in social work practice and education?</a:t>
            </a:r>
          </a:p>
          <a:p>
            <a:pPr marL="457200" indent="-457200">
              <a:buFont typeface="Arial" panose="020B0604020202020204" pitchFamily="34" charset="0"/>
              <a:buChar char="•"/>
            </a:pPr>
            <a:endParaRPr lang="en-GB" sz="2000" dirty="0">
              <a:latin typeface="American Typewriter" panose="02090604020004020304" pitchFamily="18" charset="77"/>
            </a:endParaRPr>
          </a:p>
        </p:txBody>
      </p:sp>
      <p:pic>
        <p:nvPicPr>
          <p:cNvPr id="6" name="Picture 5">
            <a:extLst>
              <a:ext uri="{FF2B5EF4-FFF2-40B4-BE49-F238E27FC236}">
                <a16:creationId xmlns:a16="http://schemas.microsoft.com/office/drawing/2014/main" id="{D1E88F85-9F6F-60B4-165A-AB927F12411B}"/>
              </a:ext>
            </a:extLst>
          </p:cNvPr>
          <p:cNvPicPr>
            <a:picLocks noChangeAspect="1"/>
          </p:cNvPicPr>
          <p:nvPr/>
        </p:nvPicPr>
        <p:blipFill>
          <a:blip r:embed="rId2"/>
          <a:stretch>
            <a:fillRect/>
          </a:stretch>
        </p:blipFill>
        <p:spPr>
          <a:xfrm rot="5400000">
            <a:off x="2884446" y="-2458182"/>
            <a:ext cx="6423103" cy="11807824"/>
          </a:xfrm>
          <a:prstGeom prst="rect">
            <a:avLst/>
          </a:prstGeom>
        </p:spPr>
      </p:pic>
    </p:spTree>
    <p:extLst>
      <p:ext uri="{BB962C8B-B14F-4D97-AF65-F5344CB8AC3E}">
        <p14:creationId xmlns:p14="http://schemas.microsoft.com/office/powerpoint/2010/main" val="2289379728"/>
      </p:ext>
    </p:extLst>
  </p:cSld>
  <p:clrMapOvr>
    <a:masterClrMapping/>
  </p:clrMapOvr>
</p:sld>
</file>

<file path=ppt/theme/theme1.xml><?xml version="1.0" encoding="utf-8"?>
<a:theme xmlns:a="http://schemas.openxmlformats.org/drawingml/2006/main" name="Paket">
  <a:themeElements>
    <a:clrScheme name="Paket">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ke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26835</TotalTime>
  <Words>902</Words>
  <Application>Microsoft Office PowerPoint</Application>
  <PresentationFormat>Breedbeeld</PresentationFormat>
  <Paragraphs>91</Paragraphs>
  <Slides>19</Slides>
  <Notes>0</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19</vt:i4>
      </vt:variant>
    </vt:vector>
  </HeadingPairs>
  <TitlesOfParts>
    <vt:vector size="27" baseType="lpstr">
      <vt:lpstr>American Typewriter</vt:lpstr>
      <vt:lpstr>Aptos</vt:lpstr>
      <vt:lpstr>Arial</vt:lpstr>
      <vt:lpstr>Calibri</vt:lpstr>
      <vt:lpstr>Gill Sans MT</vt:lpstr>
      <vt:lpstr>Helvetica Light</vt:lpstr>
      <vt:lpstr>Times New Roman</vt:lpstr>
      <vt:lpstr>Paket</vt:lpstr>
      <vt:lpstr>Mending Gaps for the promotion of recovery and resilience in mental health</vt:lpstr>
      <vt:lpstr>PowerPoint-presentatie</vt:lpstr>
      <vt:lpstr>Powerus</vt:lpstr>
      <vt:lpstr>The mobilization course </vt:lpstr>
      <vt:lpstr>Some historical criticism </vt:lpstr>
      <vt:lpstr>Response from the service users</vt:lpstr>
      <vt:lpstr>Social Exclusion</vt:lpstr>
      <vt:lpstr>Social inclusion.  Who risk being excluded?</vt:lpstr>
      <vt:lpstr>Nine faculties</vt:lpstr>
      <vt:lpstr>Gaps limiting social work </vt:lpstr>
      <vt:lpstr>Mending gaps with marginalised communities</vt:lpstr>
      <vt:lpstr>co-producing the educational curriculum</vt:lpstr>
      <vt:lpstr>Example of new co-produced resource </vt:lpstr>
      <vt:lpstr>Dikotomies and shame</vt:lpstr>
      <vt:lpstr>Many students carry experiences of:</vt:lpstr>
      <vt:lpstr>PowerPoint-presentatie</vt:lpstr>
      <vt:lpstr>The intergroup contact research  how can we design encounters that decreases prejudice?</vt:lpstr>
      <vt:lpstr>ReferENCES</vt:lpstr>
      <vt:lpstr>Thankyou for listening, any questions?   Cecilia.heule@soch.lu.se.  Helen.casey@open.ac.uk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Vad säger forskningen om brukarmedverkan och brottsprevention?</dc:title>
  <dc:subject/>
  <dc:creator>Microsoft Office User</dc:creator>
  <cp:keywords/>
  <dc:description/>
  <cp:lastModifiedBy>Jean Pierre Wilken</cp:lastModifiedBy>
  <cp:revision>154</cp:revision>
  <cp:lastPrinted>2026-05-18T11:24:14Z</cp:lastPrinted>
  <dcterms:created xsi:type="dcterms:W3CDTF">2022-08-10T11:00:51Z</dcterms:created>
  <dcterms:modified xsi:type="dcterms:W3CDTF">2026-07-03T14:47:18Z</dcterms:modified>
  <cp:category/>
</cp:coreProperties>
</file>